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83" r:id="rId5"/>
    <p:sldId id="259" r:id="rId6"/>
    <p:sldId id="260" r:id="rId7"/>
    <p:sldId id="261" r:id="rId8"/>
    <p:sldId id="262" r:id="rId9"/>
    <p:sldId id="268" r:id="rId10"/>
    <p:sldId id="270" r:id="rId11"/>
    <p:sldId id="271" r:id="rId12"/>
    <p:sldId id="282" r:id="rId13"/>
    <p:sldId id="277" r:id="rId14"/>
    <p:sldId id="274" r:id="rId15"/>
    <p:sldId id="278" r:id="rId16"/>
    <p:sldId id="275" r:id="rId17"/>
    <p:sldId id="276"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1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DC60E-0D66-4D7A-85BA-32265AA328D6}" type="datetimeFigureOut">
              <a:rPr lang="en-US" smtClean="0"/>
              <a:t>4/17/2020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728B4-25DB-4840-A764-2D7E365F4C74}" type="slidenum">
              <a:rPr lang="en-US" smtClean="0"/>
              <a:t>‹#›</a:t>
            </a:fld>
            <a:endParaRPr lang="en-US"/>
          </a:p>
        </p:txBody>
      </p:sp>
    </p:spTree>
    <p:extLst>
      <p:ext uri="{BB962C8B-B14F-4D97-AF65-F5344CB8AC3E}">
        <p14:creationId xmlns:p14="http://schemas.microsoft.com/office/powerpoint/2010/main" val="2629600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F407-AEC6-454F-AFAF-99DB8D05B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4C62DB-A150-41C4-9828-385323D6D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448B2A-D612-445F-8D8E-783587E2C6E1}"/>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E5BBEDE2-AC05-454B-A229-4BD07F219F6D}"/>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2E48A943-A75F-4101-A453-D17723996B4A}"/>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354691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105D-B37C-4408-BCC6-F6DD8B288A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72DB7A-0576-4937-8A0E-B5DA270EC7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49A7E-190D-476E-9B74-3AC206801679}"/>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67E2A3B5-598E-4EA1-A08F-7A113096D9CD}"/>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93CDE96E-3032-4E2D-B2CA-DDBB7E9B2F32}"/>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3076480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817223-D8D3-41B4-AD0C-A0752C8AD9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6B456A-4CA0-4E0C-BB9B-F863E0CAB1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66D7D0-D7CF-4DB4-8F68-2367C3B97848}"/>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0E0B7DB3-2F05-4CFB-996E-7D00BCDBBCC9}"/>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5F4327E2-DAC8-4907-8D09-129AEF7F4DF3}"/>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4293830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2E39-F335-4D91-9025-E12105C81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CC86D-EBB0-4C5F-BBEE-EC7219E920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41915-AC0F-4378-8DA9-D1DFBB32FAE8}"/>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8A4AD380-469C-4025-BA10-306E90466518}"/>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62E7881F-4F58-4971-B26B-CB65BF40B4BF}"/>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86243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BB31-E217-403B-80F0-4D3393D5E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851CE0-AA45-4E69-A78D-2A31DE57C1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2F3BB9-1D02-401C-B4F5-FC1EAE4CD3C5}"/>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B81B7CCA-00FB-4E48-964E-6D154A1F9961}"/>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1FB8E637-7772-4BA5-8AC8-4DFA31281EF8}"/>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6929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8765-03E4-4CBB-9386-B8777D859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F5FBFE-2471-4AF7-8881-DA629FB790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E8336E-9541-4ADF-A6EA-0098AA761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8540D7-4FCD-4D57-B4AE-CF54E085E7F7}"/>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65890B39-1C15-4CFA-9CC1-B78137D0472B}"/>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EA7F4942-C540-4F05-B729-2918725FC927}"/>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20106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79AF-00AB-4114-935A-0C9ED21D1B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EB5F3D-6DF5-4CDA-A1A6-3A8CF27A5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E44122C-ECB0-4446-873A-E041C69E159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DB6C37-AF11-402F-89AD-752DDFD6F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3DD578-AC9A-4B9C-817C-C78533ECD3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4852D-8C70-465C-A7AE-FA44E41C956C}"/>
              </a:ext>
            </a:extLst>
          </p:cNvPr>
          <p:cNvSpPr>
            <a:spLocks noGrp="1"/>
          </p:cNvSpPr>
          <p:nvPr>
            <p:ph type="dt" sz="half" idx="10"/>
          </p:nvPr>
        </p:nvSpPr>
        <p:spPr/>
        <p:txBody>
          <a:bodyPr/>
          <a:lstStyle/>
          <a:p>
            <a:r>
              <a:rPr lang="en-US"/>
              <a:t>4/17/2020</a:t>
            </a:r>
          </a:p>
        </p:txBody>
      </p:sp>
      <p:sp>
        <p:nvSpPr>
          <p:cNvPr id="8" name="Footer Placeholder 7">
            <a:extLst>
              <a:ext uri="{FF2B5EF4-FFF2-40B4-BE49-F238E27FC236}">
                <a16:creationId xmlns:a16="http://schemas.microsoft.com/office/drawing/2014/main" id="{0F29ED43-306D-45A4-8509-31DC8E39D9A2}"/>
              </a:ext>
            </a:extLst>
          </p:cNvPr>
          <p:cNvSpPr>
            <a:spLocks noGrp="1"/>
          </p:cNvSpPr>
          <p:nvPr>
            <p:ph type="ftr" sz="quarter" idx="11"/>
          </p:nvPr>
        </p:nvSpPr>
        <p:spPr/>
        <p:txBody>
          <a:bodyPr/>
          <a:lstStyle/>
          <a:p>
            <a:r>
              <a:rPr lang="en-US"/>
              <a:t>IBM Data Science Capstone Project</a:t>
            </a:r>
          </a:p>
        </p:txBody>
      </p:sp>
      <p:sp>
        <p:nvSpPr>
          <p:cNvPr id="9" name="Slide Number Placeholder 8">
            <a:extLst>
              <a:ext uri="{FF2B5EF4-FFF2-40B4-BE49-F238E27FC236}">
                <a16:creationId xmlns:a16="http://schemas.microsoft.com/office/drawing/2014/main" id="{BC9548C7-70DE-48DF-8046-AE6FB28401B1}"/>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3980442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FF5C-4066-4E4C-A171-A70E789083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8DBE84-ECF7-458F-A212-967298C54A28}"/>
              </a:ext>
            </a:extLst>
          </p:cNvPr>
          <p:cNvSpPr>
            <a:spLocks noGrp="1"/>
          </p:cNvSpPr>
          <p:nvPr>
            <p:ph type="dt" sz="half" idx="10"/>
          </p:nvPr>
        </p:nvSpPr>
        <p:spPr/>
        <p:txBody>
          <a:bodyPr/>
          <a:lstStyle/>
          <a:p>
            <a:r>
              <a:rPr lang="en-US"/>
              <a:t>4/17/2020</a:t>
            </a:r>
          </a:p>
        </p:txBody>
      </p:sp>
      <p:sp>
        <p:nvSpPr>
          <p:cNvPr id="4" name="Footer Placeholder 3">
            <a:extLst>
              <a:ext uri="{FF2B5EF4-FFF2-40B4-BE49-F238E27FC236}">
                <a16:creationId xmlns:a16="http://schemas.microsoft.com/office/drawing/2014/main" id="{3FCCB332-A211-43E1-8751-DEC78EA0D926}"/>
              </a:ext>
            </a:extLst>
          </p:cNvPr>
          <p:cNvSpPr>
            <a:spLocks noGrp="1"/>
          </p:cNvSpPr>
          <p:nvPr>
            <p:ph type="ftr" sz="quarter" idx="11"/>
          </p:nvPr>
        </p:nvSpPr>
        <p:spPr/>
        <p:txBody>
          <a:bodyPr/>
          <a:lstStyle/>
          <a:p>
            <a:r>
              <a:rPr lang="en-US"/>
              <a:t>IBM Data Science Capstone Project</a:t>
            </a:r>
          </a:p>
        </p:txBody>
      </p:sp>
      <p:sp>
        <p:nvSpPr>
          <p:cNvPr id="5" name="Slide Number Placeholder 4">
            <a:extLst>
              <a:ext uri="{FF2B5EF4-FFF2-40B4-BE49-F238E27FC236}">
                <a16:creationId xmlns:a16="http://schemas.microsoft.com/office/drawing/2014/main" id="{E16D606D-3C84-4822-A96B-369CF111B973}"/>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326607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C2CED-A7E8-4811-8FF5-DFC71981B700}"/>
              </a:ext>
            </a:extLst>
          </p:cNvPr>
          <p:cNvSpPr>
            <a:spLocks noGrp="1"/>
          </p:cNvSpPr>
          <p:nvPr>
            <p:ph type="dt" sz="half" idx="10"/>
          </p:nvPr>
        </p:nvSpPr>
        <p:spPr/>
        <p:txBody>
          <a:bodyPr/>
          <a:lstStyle/>
          <a:p>
            <a:r>
              <a:rPr lang="en-US"/>
              <a:t>4/17/2020</a:t>
            </a:r>
          </a:p>
        </p:txBody>
      </p:sp>
      <p:sp>
        <p:nvSpPr>
          <p:cNvPr id="3" name="Footer Placeholder 2">
            <a:extLst>
              <a:ext uri="{FF2B5EF4-FFF2-40B4-BE49-F238E27FC236}">
                <a16:creationId xmlns:a16="http://schemas.microsoft.com/office/drawing/2014/main" id="{BEAA43C5-F57B-487E-A54E-54544441A972}"/>
              </a:ext>
            </a:extLst>
          </p:cNvPr>
          <p:cNvSpPr>
            <a:spLocks noGrp="1"/>
          </p:cNvSpPr>
          <p:nvPr>
            <p:ph type="ftr" sz="quarter" idx="11"/>
          </p:nvPr>
        </p:nvSpPr>
        <p:spPr/>
        <p:txBody>
          <a:bodyPr/>
          <a:lstStyle/>
          <a:p>
            <a:r>
              <a:rPr lang="en-US"/>
              <a:t>IBM Data Science Capstone Project</a:t>
            </a:r>
          </a:p>
        </p:txBody>
      </p:sp>
      <p:sp>
        <p:nvSpPr>
          <p:cNvPr id="4" name="Slide Number Placeholder 3">
            <a:extLst>
              <a:ext uri="{FF2B5EF4-FFF2-40B4-BE49-F238E27FC236}">
                <a16:creationId xmlns:a16="http://schemas.microsoft.com/office/drawing/2014/main" id="{5B39D15B-B9DD-4702-BA57-E9A299C1DFF1}"/>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99348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C90D-B013-4A8C-8148-CA0CAA101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137FDE-B123-4EB8-A3D9-33B9BA362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B1295B-C8AA-4B41-9765-62CCEC8A5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F02203-34E2-4BCB-8DE5-2F38FB7502B5}"/>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8C3F0AF6-92A3-47AF-ADFE-35E6E1F6DD13}"/>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59162865-9331-44DD-93FD-D51A1455E0D8}"/>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170403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D590-3F49-45D5-A141-CD192C088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310632-DF04-4946-91BD-B4F1B3CF3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2C74F0-4835-4BEF-8C8F-D38650D8D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B3D4FF-E269-42DF-AD28-438DFC62DD34}"/>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9941630C-68B9-45E5-8272-474C1F851BA9}"/>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C90EC716-2E9C-41A6-9875-EF5062F9B0DF}"/>
              </a:ext>
            </a:extLst>
          </p:cNvPr>
          <p:cNvSpPr>
            <a:spLocks noGrp="1"/>
          </p:cNvSpPr>
          <p:nvPr>
            <p:ph type="sldNum" sz="quarter" idx="12"/>
          </p:nvPr>
        </p:nvSpPr>
        <p:spPr/>
        <p:txBody>
          <a:bodyPr/>
          <a:lstStyle/>
          <a:p>
            <a:fld id="{BC49BF97-40F2-4A7B-82CD-01391DE0B8CD}" type="slidenum">
              <a:rPr lang="en-US" smtClean="0"/>
              <a:t>‹#›</a:t>
            </a:fld>
            <a:endParaRPr lang="en-US"/>
          </a:p>
        </p:txBody>
      </p:sp>
    </p:spTree>
    <p:extLst>
      <p:ext uri="{BB962C8B-B14F-4D97-AF65-F5344CB8AC3E}">
        <p14:creationId xmlns:p14="http://schemas.microsoft.com/office/powerpoint/2010/main" val="2118726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C224A-890E-4F8D-B37B-4032AC3A56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6B88B7-C3A1-48B6-93E8-B893DFB91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2F8BB-82F4-4E8C-991C-870FDA1D00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4/17/2020</a:t>
            </a:r>
          </a:p>
        </p:txBody>
      </p:sp>
      <p:sp>
        <p:nvSpPr>
          <p:cNvPr id="5" name="Footer Placeholder 4">
            <a:extLst>
              <a:ext uri="{FF2B5EF4-FFF2-40B4-BE49-F238E27FC236}">
                <a16:creationId xmlns:a16="http://schemas.microsoft.com/office/drawing/2014/main" id="{5D952F31-6DCB-4497-BB23-395B94583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Data Science Capstone Project</a:t>
            </a:r>
          </a:p>
        </p:txBody>
      </p:sp>
      <p:sp>
        <p:nvSpPr>
          <p:cNvPr id="6" name="Slide Number Placeholder 5">
            <a:extLst>
              <a:ext uri="{FF2B5EF4-FFF2-40B4-BE49-F238E27FC236}">
                <a16:creationId xmlns:a16="http://schemas.microsoft.com/office/drawing/2014/main" id="{797AF545-5DBF-4961-8331-4B62E23D1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9BF97-40F2-4A7B-82CD-01391DE0B8CD}" type="slidenum">
              <a:rPr lang="en-US" smtClean="0"/>
              <a:t>‹#›</a:t>
            </a:fld>
            <a:endParaRPr lang="en-US"/>
          </a:p>
        </p:txBody>
      </p:sp>
    </p:spTree>
    <p:extLst>
      <p:ext uri="{BB962C8B-B14F-4D97-AF65-F5344CB8AC3E}">
        <p14:creationId xmlns:p14="http://schemas.microsoft.com/office/powerpoint/2010/main" val="142251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fedex.com/en-us/about/policy/aviation/why-memphis.html" TargetMode="External"/><Relationship Id="rId3" Type="http://schemas.openxmlformats.org/officeDocument/2006/relationships/hyperlink" Target="https://en.wikipedia.org/wiki/Memphis,_Tennessee" TargetMode="External"/><Relationship Id="rId7" Type="http://schemas.openxmlformats.org/officeDocument/2006/relationships/hyperlink" Target="https://open311.memphistn.gov/#!/view-data" TargetMode="External"/><Relationship Id="rId2" Type="http://schemas.openxmlformats.org/officeDocument/2006/relationships/hyperlink" Target="https://foursquare.com/" TargetMode="External"/><Relationship Id="rId1" Type="http://schemas.openxmlformats.org/officeDocument/2006/relationships/slideLayout" Target="../slideLayouts/slideLayout2.xml"/><Relationship Id="rId6" Type="http://schemas.openxmlformats.org/officeDocument/2006/relationships/hyperlink" Target="https://en.wikipedia.org/wiki/List_of_United_States_cities_by_population" TargetMode="External"/><Relationship Id="rId5" Type="http://schemas.openxmlformats.org/officeDocument/2006/relationships/hyperlink" Target="https://en.wikipedia.org/wiki/Category:Neighborhoods_in_Memphis,_Tennessee" TargetMode="External"/><Relationship Id="rId4" Type="http://schemas.openxmlformats.org/officeDocument/2006/relationships/hyperlink" Target="https://en.wikipedia.org/wiki/List_of_neighborhoods_in_Memphis,_Tennesse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718C-50A8-48E3-A549-8219C7750F73}"/>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2EB7C986-8902-4B72-87F8-0CFD67450E0A}"/>
              </a:ext>
            </a:extLst>
          </p:cNvPr>
          <p:cNvSpPr>
            <a:spLocks noGrp="1"/>
          </p:cNvSpPr>
          <p:nvPr>
            <p:ph type="subTitle" idx="1"/>
          </p:nvPr>
        </p:nvSpPr>
        <p:spPr>
          <a:xfrm>
            <a:off x="1524000" y="4079874"/>
            <a:ext cx="9144000" cy="2072731"/>
          </a:xfrm>
        </p:spPr>
        <p:txBody>
          <a:bodyPr>
            <a:normAutofit fontScale="85000" lnSpcReduction="20000"/>
          </a:bodyPr>
          <a:lstStyle/>
          <a:p>
            <a:r>
              <a:rPr lang="en-US" b="1" u="sng" dirty="0"/>
              <a:t>Coursera - IBM Professional Certificate  - Applied Data Science Capstone Project</a:t>
            </a:r>
          </a:p>
          <a:p>
            <a:endParaRPr lang="en-US" b="1" u="sng" dirty="0"/>
          </a:p>
          <a:p>
            <a:r>
              <a:rPr lang="en-US" dirty="0"/>
              <a:t>Title of the project : Aerial view - venues mapping support system</a:t>
            </a:r>
          </a:p>
          <a:p>
            <a:endParaRPr lang="en-US" dirty="0"/>
          </a:p>
          <a:p>
            <a:r>
              <a:rPr lang="en-US" dirty="0"/>
              <a:t>By Geetha Narayanan</a:t>
            </a:r>
          </a:p>
          <a:p>
            <a:r>
              <a:rPr lang="en-US" dirty="0"/>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60663BA-7FB9-4CAF-B41A-8E0C5B8F2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532292"/>
          </a:xfrm>
          <a:prstGeom prst="rect">
            <a:avLst/>
          </a:prstGeom>
        </p:spPr>
      </p:pic>
      <p:pic>
        <p:nvPicPr>
          <p:cNvPr id="7" name="Picture 6">
            <a:extLst>
              <a:ext uri="{FF2B5EF4-FFF2-40B4-BE49-F238E27FC236}">
                <a16:creationId xmlns:a16="http://schemas.microsoft.com/office/drawing/2014/main" id="{8AD8700D-E494-4AB4-8549-69FB7F5FC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4079"/>
            <a:ext cx="12192000" cy="2401152"/>
          </a:xfrm>
          <a:prstGeom prst="rect">
            <a:avLst/>
          </a:prstGeom>
        </p:spPr>
      </p:pic>
      <p:sp>
        <p:nvSpPr>
          <p:cNvPr id="8" name="Date Placeholder 7">
            <a:extLst>
              <a:ext uri="{FF2B5EF4-FFF2-40B4-BE49-F238E27FC236}">
                <a16:creationId xmlns:a16="http://schemas.microsoft.com/office/drawing/2014/main" id="{B872B50B-6FF9-4020-969D-EBA0C64F914B}"/>
              </a:ext>
            </a:extLst>
          </p:cNvPr>
          <p:cNvSpPr>
            <a:spLocks noGrp="1"/>
          </p:cNvSpPr>
          <p:nvPr>
            <p:ph type="dt" sz="half" idx="10"/>
          </p:nvPr>
        </p:nvSpPr>
        <p:spPr/>
        <p:txBody>
          <a:bodyPr/>
          <a:lstStyle/>
          <a:p>
            <a:r>
              <a:rPr lang="en-US"/>
              <a:t>4/17/2020</a:t>
            </a:r>
          </a:p>
        </p:txBody>
      </p:sp>
      <p:sp>
        <p:nvSpPr>
          <p:cNvPr id="9" name="Footer Placeholder 8">
            <a:extLst>
              <a:ext uri="{FF2B5EF4-FFF2-40B4-BE49-F238E27FC236}">
                <a16:creationId xmlns:a16="http://schemas.microsoft.com/office/drawing/2014/main" id="{88CDF09E-271B-4551-AAB6-C644CFDADAF2}"/>
              </a:ext>
            </a:extLst>
          </p:cNvPr>
          <p:cNvSpPr>
            <a:spLocks noGrp="1"/>
          </p:cNvSpPr>
          <p:nvPr>
            <p:ph type="ftr" sz="quarter" idx="11"/>
          </p:nvPr>
        </p:nvSpPr>
        <p:spPr/>
        <p:txBody>
          <a:bodyPr/>
          <a:lstStyle/>
          <a:p>
            <a:r>
              <a:rPr lang="en-US"/>
              <a:t>IBM Data Science Capstone Project</a:t>
            </a:r>
          </a:p>
        </p:txBody>
      </p:sp>
      <p:sp>
        <p:nvSpPr>
          <p:cNvPr id="10" name="Slide Number Placeholder 9">
            <a:extLst>
              <a:ext uri="{FF2B5EF4-FFF2-40B4-BE49-F238E27FC236}">
                <a16:creationId xmlns:a16="http://schemas.microsoft.com/office/drawing/2014/main" id="{2E9F7445-DE01-40D7-B49A-2F77846BB363}"/>
              </a:ext>
            </a:extLst>
          </p:cNvPr>
          <p:cNvSpPr>
            <a:spLocks noGrp="1"/>
          </p:cNvSpPr>
          <p:nvPr>
            <p:ph type="sldNum" sz="quarter" idx="12"/>
          </p:nvPr>
        </p:nvSpPr>
        <p:spPr/>
        <p:txBody>
          <a:bodyPr/>
          <a:lstStyle/>
          <a:p>
            <a:fld id="{BC49BF97-40F2-4A7B-82CD-01391DE0B8CD}" type="slidenum">
              <a:rPr lang="en-US" smtClean="0"/>
              <a:t>1</a:t>
            </a:fld>
            <a:endParaRPr lang="en-US"/>
          </a:p>
        </p:txBody>
      </p:sp>
    </p:spTree>
    <p:extLst>
      <p:ext uri="{BB962C8B-B14F-4D97-AF65-F5344CB8AC3E}">
        <p14:creationId xmlns:p14="http://schemas.microsoft.com/office/powerpoint/2010/main" val="110682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049CE-E6A2-44F5-A135-81847DFE1D1E}"/>
              </a:ext>
            </a:extLst>
          </p:cNvPr>
          <p:cNvSpPr>
            <a:spLocks noGrp="1"/>
          </p:cNvSpPr>
          <p:nvPr>
            <p:ph type="title"/>
          </p:nvPr>
        </p:nvSpPr>
        <p:spPr>
          <a:xfrm>
            <a:off x="838200" y="365126"/>
            <a:ext cx="10515600" cy="1139210"/>
          </a:xfrm>
        </p:spPr>
        <p:txBody>
          <a:bodyPr>
            <a:normAutofit/>
          </a:bodyPr>
          <a:lstStyle/>
          <a:p>
            <a:r>
              <a:rPr lang="en-US" sz="4000" dirty="0"/>
              <a:t>Data Wrangling – URL tried for multi-cities</a:t>
            </a:r>
          </a:p>
        </p:txBody>
      </p:sp>
      <p:pic>
        <p:nvPicPr>
          <p:cNvPr id="4" name="Content Placeholder 3">
            <a:extLst>
              <a:ext uri="{FF2B5EF4-FFF2-40B4-BE49-F238E27FC236}">
                <a16:creationId xmlns:a16="http://schemas.microsoft.com/office/drawing/2014/main" id="{C27F62C6-1002-486B-9FCB-810FCB313169}"/>
              </a:ext>
            </a:extLst>
          </p:cNvPr>
          <p:cNvPicPr>
            <a:picLocks noGrp="1" noChangeAspect="1"/>
          </p:cNvPicPr>
          <p:nvPr>
            <p:ph idx="1"/>
          </p:nvPr>
        </p:nvPicPr>
        <p:blipFill>
          <a:blip r:embed="rId2"/>
          <a:stretch>
            <a:fillRect/>
          </a:stretch>
        </p:blipFill>
        <p:spPr>
          <a:xfrm>
            <a:off x="1721726" y="1616075"/>
            <a:ext cx="8748548" cy="4351338"/>
          </a:xfrm>
          <a:prstGeom prst="rect">
            <a:avLst/>
          </a:prstGeom>
        </p:spPr>
      </p:pic>
      <p:sp>
        <p:nvSpPr>
          <p:cNvPr id="5" name="Date Placeholder 4">
            <a:extLst>
              <a:ext uri="{FF2B5EF4-FFF2-40B4-BE49-F238E27FC236}">
                <a16:creationId xmlns:a16="http://schemas.microsoft.com/office/drawing/2014/main" id="{C6C13926-2E57-4B07-8FEA-07B9CA238C5C}"/>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BAA84B8A-D4CC-4C33-822E-94413156E9CF}"/>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3499F6D2-6050-42AE-8ADF-6D17B0EA8881}"/>
              </a:ext>
            </a:extLst>
          </p:cNvPr>
          <p:cNvSpPr>
            <a:spLocks noGrp="1"/>
          </p:cNvSpPr>
          <p:nvPr>
            <p:ph type="sldNum" sz="quarter" idx="12"/>
          </p:nvPr>
        </p:nvSpPr>
        <p:spPr/>
        <p:txBody>
          <a:bodyPr/>
          <a:lstStyle/>
          <a:p>
            <a:fld id="{BC49BF97-40F2-4A7B-82CD-01391DE0B8CD}" type="slidenum">
              <a:rPr lang="en-US" smtClean="0"/>
              <a:t>10</a:t>
            </a:fld>
            <a:endParaRPr lang="en-US"/>
          </a:p>
        </p:txBody>
      </p:sp>
    </p:spTree>
    <p:extLst>
      <p:ext uri="{BB962C8B-B14F-4D97-AF65-F5344CB8AC3E}">
        <p14:creationId xmlns:p14="http://schemas.microsoft.com/office/powerpoint/2010/main" val="1897502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8CBE-4CA7-4393-BEB1-FB43C8976FAD}"/>
              </a:ext>
            </a:extLst>
          </p:cNvPr>
          <p:cNvSpPr>
            <a:spLocks noGrp="1"/>
          </p:cNvSpPr>
          <p:nvPr>
            <p:ph type="title"/>
          </p:nvPr>
        </p:nvSpPr>
        <p:spPr>
          <a:xfrm>
            <a:off x="838200" y="296299"/>
            <a:ext cx="10515600" cy="1325563"/>
          </a:xfrm>
        </p:spPr>
        <p:txBody>
          <a:bodyPr/>
          <a:lstStyle/>
          <a:p>
            <a:r>
              <a:rPr lang="en-US" dirty="0"/>
              <a:t>       Feasibility-2 cities data merge </a:t>
            </a:r>
          </a:p>
        </p:txBody>
      </p:sp>
      <p:pic>
        <p:nvPicPr>
          <p:cNvPr id="10" name="Content Placeholder 9">
            <a:extLst>
              <a:ext uri="{FF2B5EF4-FFF2-40B4-BE49-F238E27FC236}">
                <a16:creationId xmlns:a16="http://schemas.microsoft.com/office/drawing/2014/main" id="{924C1513-8188-4BB7-A5AD-5D2FD79BA605}"/>
              </a:ext>
            </a:extLst>
          </p:cNvPr>
          <p:cNvPicPr>
            <a:picLocks noGrp="1" noChangeAspect="1"/>
          </p:cNvPicPr>
          <p:nvPr>
            <p:ph idx="1"/>
          </p:nvPr>
        </p:nvPicPr>
        <p:blipFill>
          <a:blip r:embed="rId2"/>
          <a:stretch>
            <a:fillRect/>
          </a:stretch>
        </p:blipFill>
        <p:spPr>
          <a:xfrm>
            <a:off x="1814666" y="1551064"/>
            <a:ext cx="8774676" cy="4215484"/>
          </a:xfrm>
          <a:prstGeom prst="rect">
            <a:avLst/>
          </a:prstGeom>
        </p:spPr>
      </p:pic>
      <p:sp>
        <p:nvSpPr>
          <p:cNvPr id="11" name="Date Placeholder 10">
            <a:extLst>
              <a:ext uri="{FF2B5EF4-FFF2-40B4-BE49-F238E27FC236}">
                <a16:creationId xmlns:a16="http://schemas.microsoft.com/office/drawing/2014/main" id="{82BA34F9-2D28-4953-815B-0C4EF0D9F73E}"/>
              </a:ext>
            </a:extLst>
          </p:cNvPr>
          <p:cNvSpPr>
            <a:spLocks noGrp="1"/>
          </p:cNvSpPr>
          <p:nvPr>
            <p:ph type="dt" sz="half" idx="10"/>
          </p:nvPr>
        </p:nvSpPr>
        <p:spPr/>
        <p:txBody>
          <a:bodyPr/>
          <a:lstStyle/>
          <a:p>
            <a:r>
              <a:rPr lang="en-US"/>
              <a:t>4/17/2020</a:t>
            </a:r>
          </a:p>
        </p:txBody>
      </p:sp>
      <p:sp>
        <p:nvSpPr>
          <p:cNvPr id="12" name="Footer Placeholder 11">
            <a:extLst>
              <a:ext uri="{FF2B5EF4-FFF2-40B4-BE49-F238E27FC236}">
                <a16:creationId xmlns:a16="http://schemas.microsoft.com/office/drawing/2014/main" id="{D3614B9F-3993-48B1-BAC6-51B4590545FE}"/>
              </a:ext>
            </a:extLst>
          </p:cNvPr>
          <p:cNvSpPr>
            <a:spLocks noGrp="1"/>
          </p:cNvSpPr>
          <p:nvPr>
            <p:ph type="ftr" sz="quarter" idx="11"/>
          </p:nvPr>
        </p:nvSpPr>
        <p:spPr/>
        <p:txBody>
          <a:bodyPr/>
          <a:lstStyle/>
          <a:p>
            <a:r>
              <a:rPr lang="en-US"/>
              <a:t>IBM Data Science Capstone Project</a:t>
            </a:r>
          </a:p>
        </p:txBody>
      </p:sp>
      <p:sp>
        <p:nvSpPr>
          <p:cNvPr id="13" name="Slide Number Placeholder 12">
            <a:extLst>
              <a:ext uri="{FF2B5EF4-FFF2-40B4-BE49-F238E27FC236}">
                <a16:creationId xmlns:a16="http://schemas.microsoft.com/office/drawing/2014/main" id="{8746EB69-05F6-491E-8F89-06910B49E24D}"/>
              </a:ext>
            </a:extLst>
          </p:cNvPr>
          <p:cNvSpPr>
            <a:spLocks noGrp="1"/>
          </p:cNvSpPr>
          <p:nvPr>
            <p:ph type="sldNum" sz="quarter" idx="12"/>
          </p:nvPr>
        </p:nvSpPr>
        <p:spPr/>
        <p:txBody>
          <a:bodyPr/>
          <a:lstStyle/>
          <a:p>
            <a:fld id="{BC49BF97-40F2-4A7B-82CD-01391DE0B8CD}" type="slidenum">
              <a:rPr lang="en-US" smtClean="0"/>
              <a:t>11</a:t>
            </a:fld>
            <a:endParaRPr lang="en-US"/>
          </a:p>
        </p:txBody>
      </p:sp>
    </p:spTree>
    <p:extLst>
      <p:ext uri="{BB962C8B-B14F-4D97-AF65-F5344CB8AC3E}">
        <p14:creationId xmlns:p14="http://schemas.microsoft.com/office/powerpoint/2010/main" val="2221330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353D-6BD1-4127-AAA8-CDD770F63211}"/>
              </a:ext>
            </a:extLst>
          </p:cNvPr>
          <p:cNvSpPr>
            <a:spLocks noGrp="1"/>
          </p:cNvSpPr>
          <p:nvPr>
            <p:ph type="title"/>
          </p:nvPr>
        </p:nvSpPr>
        <p:spPr>
          <a:xfrm>
            <a:off x="838200" y="365126"/>
            <a:ext cx="10515600" cy="954224"/>
          </a:xfrm>
        </p:spPr>
        <p:txBody>
          <a:bodyPr>
            <a:normAutofit/>
          </a:bodyPr>
          <a:lstStyle/>
          <a:p>
            <a:r>
              <a:rPr lang="en-US" sz="3600" dirty="0"/>
              <a:t>Data Extraction – Various search inputs-after cleaning</a:t>
            </a:r>
          </a:p>
        </p:txBody>
      </p:sp>
      <p:pic>
        <p:nvPicPr>
          <p:cNvPr id="8" name="Content Placeholder 7">
            <a:extLst>
              <a:ext uri="{FF2B5EF4-FFF2-40B4-BE49-F238E27FC236}">
                <a16:creationId xmlns:a16="http://schemas.microsoft.com/office/drawing/2014/main" id="{DB7576B7-0521-4BE5-856C-714F448CBE78}"/>
              </a:ext>
            </a:extLst>
          </p:cNvPr>
          <p:cNvPicPr>
            <a:picLocks noGrp="1" noChangeAspect="1"/>
          </p:cNvPicPr>
          <p:nvPr>
            <p:ph sz="half" idx="1"/>
          </p:nvPr>
        </p:nvPicPr>
        <p:blipFill>
          <a:blip r:embed="rId2"/>
          <a:stretch>
            <a:fillRect/>
          </a:stretch>
        </p:blipFill>
        <p:spPr>
          <a:xfrm>
            <a:off x="664046" y="1498737"/>
            <a:ext cx="5431954" cy="936522"/>
          </a:xfrm>
          <a:prstGeom prst="rect">
            <a:avLst/>
          </a:prstGeom>
        </p:spPr>
      </p:pic>
      <p:sp>
        <p:nvSpPr>
          <p:cNvPr id="5" name="Date Placeholder 4">
            <a:extLst>
              <a:ext uri="{FF2B5EF4-FFF2-40B4-BE49-F238E27FC236}">
                <a16:creationId xmlns:a16="http://schemas.microsoft.com/office/drawing/2014/main" id="{EDD599A7-FD2B-4985-B425-4D9ADA0DB3F1}"/>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DC86B024-24C3-4CD9-A055-95DF3F351707}"/>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8B7FFA93-A7E4-465F-A835-60ABBB7BA57F}"/>
              </a:ext>
            </a:extLst>
          </p:cNvPr>
          <p:cNvSpPr>
            <a:spLocks noGrp="1"/>
          </p:cNvSpPr>
          <p:nvPr>
            <p:ph type="sldNum" sz="quarter" idx="12"/>
          </p:nvPr>
        </p:nvSpPr>
        <p:spPr/>
        <p:txBody>
          <a:bodyPr/>
          <a:lstStyle/>
          <a:p>
            <a:fld id="{BC49BF97-40F2-4A7B-82CD-01391DE0B8CD}" type="slidenum">
              <a:rPr lang="en-US" smtClean="0"/>
              <a:t>12</a:t>
            </a:fld>
            <a:endParaRPr lang="en-US"/>
          </a:p>
        </p:txBody>
      </p:sp>
      <p:pic>
        <p:nvPicPr>
          <p:cNvPr id="9" name="Picture 8">
            <a:extLst>
              <a:ext uri="{FF2B5EF4-FFF2-40B4-BE49-F238E27FC236}">
                <a16:creationId xmlns:a16="http://schemas.microsoft.com/office/drawing/2014/main" id="{13D9D412-BD58-4D08-AE44-728CAE06B241}"/>
              </a:ext>
            </a:extLst>
          </p:cNvPr>
          <p:cNvPicPr>
            <a:picLocks noChangeAspect="1"/>
          </p:cNvPicPr>
          <p:nvPr/>
        </p:nvPicPr>
        <p:blipFill>
          <a:blip r:embed="rId3"/>
          <a:stretch>
            <a:fillRect/>
          </a:stretch>
        </p:blipFill>
        <p:spPr>
          <a:xfrm>
            <a:off x="664046" y="2473531"/>
            <a:ext cx="5307751" cy="2220099"/>
          </a:xfrm>
          <a:prstGeom prst="rect">
            <a:avLst/>
          </a:prstGeom>
        </p:spPr>
      </p:pic>
      <p:pic>
        <p:nvPicPr>
          <p:cNvPr id="10" name="Picture 9">
            <a:extLst>
              <a:ext uri="{FF2B5EF4-FFF2-40B4-BE49-F238E27FC236}">
                <a16:creationId xmlns:a16="http://schemas.microsoft.com/office/drawing/2014/main" id="{8C0C6516-8120-4229-89B1-F65B0535A45E}"/>
              </a:ext>
            </a:extLst>
          </p:cNvPr>
          <p:cNvPicPr>
            <a:picLocks noChangeAspect="1"/>
          </p:cNvPicPr>
          <p:nvPr/>
        </p:nvPicPr>
        <p:blipFill>
          <a:blip r:embed="rId4"/>
          <a:stretch>
            <a:fillRect/>
          </a:stretch>
        </p:blipFill>
        <p:spPr>
          <a:xfrm>
            <a:off x="510954" y="5465085"/>
            <a:ext cx="5508154" cy="482306"/>
          </a:xfrm>
          <a:prstGeom prst="rect">
            <a:avLst/>
          </a:prstGeom>
        </p:spPr>
      </p:pic>
      <p:pic>
        <p:nvPicPr>
          <p:cNvPr id="14" name="Content Placeholder 13">
            <a:extLst>
              <a:ext uri="{FF2B5EF4-FFF2-40B4-BE49-F238E27FC236}">
                <a16:creationId xmlns:a16="http://schemas.microsoft.com/office/drawing/2014/main" id="{51009BC0-4438-4491-8C2C-946833D2092A}"/>
              </a:ext>
            </a:extLst>
          </p:cNvPr>
          <p:cNvPicPr>
            <a:picLocks noGrp="1" noChangeAspect="1"/>
          </p:cNvPicPr>
          <p:nvPr>
            <p:ph sz="half" idx="2"/>
          </p:nvPr>
        </p:nvPicPr>
        <p:blipFill>
          <a:blip r:embed="rId5"/>
          <a:stretch>
            <a:fillRect/>
          </a:stretch>
        </p:blipFill>
        <p:spPr>
          <a:xfrm>
            <a:off x="6096000" y="1498737"/>
            <a:ext cx="5181600" cy="835515"/>
          </a:xfrm>
          <a:prstGeom prst="rect">
            <a:avLst/>
          </a:prstGeom>
        </p:spPr>
      </p:pic>
      <p:pic>
        <p:nvPicPr>
          <p:cNvPr id="15" name="Picture 14">
            <a:extLst>
              <a:ext uri="{FF2B5EF4-FFF2-40B4-BE49-F238E27FC236}">
                <a16:creationId xmlns:a16="http://schemas.microsoft.com/office/drawing/2014/main" id="{3D0C6649-A01C-40C4-A343-B5522B5D27B5}"/>
              </a:ext>
            </a:extLst>
          </p:cNvPr>
          <p:cNvPicPr>
            <a:picLocks noChangeAspect="1"/>
          </p:cNvPicPr>
          <p:nvPr/>
        </p:nvPicPr>
        <p:blipFill>
          <a:blip r:embed="rId6"/>
          <a:stretch>
            <a:fillRect/>
          </a:stretch>
        </p:blipFill>
        <p:spPr>
          <a:xfrm>
            <a:off x="6150429" y="2513639"/>
            <a:ext cx="5106431" cy="1584339"/>
          </a:xfrm>
          <a:prstGeom prst="rect">
            <a:avLst/>
          </a:prstGeom>
        </p:spPr>
      </p:pic>
      <p:pic>
        <p:nvPicPr>
          <p:cNvPr id="16" name="Picture 15">
            <a:extLst>
              <a:ext uri="{FF2B5EF4-FFF2-40B4-BE49-F238E27FC236}">
                <a16:creationId xmlns:a16="http://schemas.microsoft.com/office/drawing/2014/main" id="{383725CD-F3F5-4318-A277-548A16190CA5}"/>
              </a:ext>
            </a:extLst>
          </p:cNvPr>
          <p:cNvPicPr>
            <a:picLocks noChangeAspect="1"/>
          </p:cNvPicPr>
          <p:nvPr/>
        </p:nvPicPr>
        <p:blipFill>
          <a:blip r:embed="rId7"/>
          <a:stretch>
            <a:fillRect/>
          </a:stretch>
        </p:blipFill>
        <p:spPr>
          <a:xfrm>
            <a:off x="6162007" y="4097978"/>
            <a:ext cx="5197214" cy="1142463"/>
          </a:xfrm>
          <a:prstGeom prst="rect">
            <a:avLst/>
          </a:prstGeom>
        </p:spPr>
      </p:pic>
      <p:pic>
        <p:nvPicPr>
          <p:cNvPr id="17" name="Picture 16">
            <a:extLst>
              <a:ext uri="{FF2B5EF4-FFF2-40B4-BE49-F238E27FC236}">
                <a16:creationId xmlns:a16="http://schemas.microsoft.com/office/drawing/2014/main" id="{4FB948B2-E8A6-44FF-9416-3F3B0A2A5877}"/>
              </a:ext>
            </a:extLst>
          </p:cNvPr>
          <p:cNvPicPr>
            <a:picLocks noChangeAspect="1"/>
          </p:cNvPicPr>
          <p:nvPr/>
        </p:nvPicPr>
        <p:blipFill>
          <a:blip r:embed="rId8"/>
          <a:stretch>
            <a:fillRect/>
          </a:stretch>
        </p:blipFill>
        <p:spPr>
          <a:xfrm>
            <a:off x="6252141" y="5416320"/>
            <a:ext cx="4869317" cy="579837"/>
          </a:xfrm>
          <a:prstGeom prst="rect">
            <a:avLst/>
          </a:prstGeom>
        </p:spPr>
      </p:pic>
      <p:pic>
        <p:nvPicPr>
          <p:cNvPr id="18" name="Picture 17">
            <a:extLst>
              <a:ext uri="{FF2B5EF4-FFF2-40B4-BE49-F238E27FC236}">
                <a16:creationId xmlns:a16="http://schemas.microsoft.com/office/drawing/2014/main" id="{8CF3334B-4086-4F9E-83A8-E86C5A5872CC}"/>
              </a:ext>
            </a:extLst>
          </p:cNvPr>
          <p:cNvPicPr>
            <a:picLocks noChangeAspect="1"/>
          </p:cNvPicPr>
          <p:nvPr/>
        </p:nvPicPr>
        <p:blipFill>
          <a:blip r:embed="rId9"/>
          <a:stretch>
            <a:fillRect/>
          </a:stretch>
        </p:blipFill>
        <p:spPr>
          <a:xfrm>
            <a:off x="598040" y="4833257"/>
            <a:ext cx="5431954" cy="592419"/>
          </a:xfrm>
          <a:prstGeom prst="rect">
            <a:avLst/>
          </a:prstGeom>
        </p:spPr>
      </p:pic>
    </p:spTree>
    <p:extLst>
      <p:ext uri="{BB962C8B-B14F-4D97-AF65-F5344CB8AC3E}">
        <p14:creationId xmlns:p14="http://schemas.microsoft.com/office/powerpoint/2010/main" val="3981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D4E2-3911-49C6-9188-C387AFB73E3E}"/>
              </a:ext>
            </a:extLst>
          </p:cNvPr>
          <p:cNvSpPr>
            <a:spLocks noGrp="1"/>
          </p:cNvSpPr>
          <p:nvPr>
            <p:ph type="title"/>
          </p:nvPr>
        </p:nvSpPr>
        <p:spPr>
          <a:xfrm>
            <a:off x="838200" y="365126"/>
            <a:ext cx="10515600" cy="1109714"/>
          </a:xfrm>
        </p:spPr>
        <p:txBody>
          <a:bodyPr/>
          <a:lstStyle/>
          <a:p>
            <a:r>
              <a:rPr lang="en-US" dirty="0"/>
              <a:t>1. Food cluster     &amp;       2. Park cluster</a:t>
            </a:r>
          </a:p>
        </p:txBody>
      </p:sp>
      <p:pic>
        <p:nvPicPr>
          <p:cNvPr id="8" name="Content Placeholder 7">
            <a:extLst>
              <a:ext uri="{FF2B5EF4-FFF2-40B4-BE49-F238E27FC236}">
                <a16:creationId xmlns:a16="http://schemas.microsoft.com/office/drawing/2014/main" id="{9D3D584A-678E-4624-BFDB-5BCD48EC7FC3}"/>
              </a:ext>
            </a:extLst>
          </p:cNvPr>
          <p:cNvPicPr>
            <a:picLocks noGrp="1" noChangeAspect="1"/>
          </p:cNvPicPr>
          <p:nvPr>
            <p:ph idx="1"/>
          </p:nvPr>
        </p:nvPicPr>
        <p:blipFill>
          <a:blip r:embed="rId2"/>
          <a:stretch>
            <a:fillRect/>
          </a:stretch>
        </p:blipFill>
        <p:spPr>
          <a:xfrm>
            <a:off x="948690" y="1241765"/>
            <a:ext cx="9563100" cy="2514600"/>
          </a:xfrm>
          <a:prstGeom prst="rect">
            <a:avLst/>
          </a:prstGeom>
        </p:spPr>
      </p:pic>
      <p:pic>
        <p:nvPicPr>
          <p:cNvPr id="10" name="Picture 9">
            <a:extLst>
              <a:ext uri="{FF2B5EF4-FFF2-40B4-BE49-F238E27FC236}">
                <a16:creationId xmlns:a16="http://schemas.microsoft.com/office/drawing/2014/main" id="{C1063169-54E4-4AD0-B415-ECD57D677288}"/>
              </a:ext>
            </a:extLst>
          </p:cNvPr>
          <p:cNvPicPr>
            <a:picLocks noChangeAspect="1"/>
          </p:cNvPicPr>
          <p:nvPr/>
        </p:nvPicPr>
        <p:blipFill>
          <a:blip r:embed="rId3"/>
          <a:stretch>
            <a:fillRect/>
          </a:stretch>
        </p:blipFill>
        <p:spPr>
          <a:xfrm>
            <a:off x="948690" y="3756365"/>
            <a:ext cx="9563100" cy="2581275"/>
          </a:xfrm>
          <a:prstGeom prst="rect">
            <a:avLst/>
          </a:prstGeom>
        </p:spPr>
      </p:pic>
      <p:sp>
        <p:nvSpPr>
          <p:cNvPr id="11" name="Date Placeholder 10">
            <a:extLst>
              <a:ext uri="{FF2B5EF4-FFF2-40B4-BE49-F238E27FC236}">
                <a16:creationId xmlns:a16="http://schemas.microsoft.com/office/drawing/2014/main" id="{55BBBCB9-D0CB-4C12-B33F-77E07BFE8F7B}"/>
              </a:ext>
            </a:extLst>
          </p:cNvPr>
          <p:cNvSpPr>
            <a:spLocks noGrp="1"/>
          </p:cNvSpPr>
          <p:nvPr>
            <p:ph type="dt" sz="half" idx="10"/>
          </p:nvPr>
        </p:nvSpPr>
        <p:spPr/>
        <p:txBody>
          <a:bodyPr/>
          <a:lstStyle/>
          <a:p>
            <a:r>
              <a:rPr lang="en-US"/>
              <a:t>4/17/2020</a:t>
            </a:r>
          </a:p>
        </p:txBody>
      </p:sp>
      <p:sp>
        <p:nvSpPr>
          <p:cNvPr id="12" name="Footer Placeholder 11">
            <a:extLst>
              <a:ext uri="{FF2B5EF4-FFF2-40B4-BE49-F238E27FC236}">
                <a16:creationId xmlns:a16="http://schemas.microsoft.com/office/drawing/2014/main" id="{72AD7691-D76C-42BD-8170-262850F145A3}"/>
              </a:ext>
            </a:extLst>
          </p:cNvPr>
          <p:cNvSpPr>
            <a:spLocks noGrp="1"/>
          </p:cNvSpPr>
          <p:nvPr>
            <p:ph type="ftr" sz="quarter" idx="11"/>
          </p:nvPr>
        </p:nvSpPr>
        <p:spPr/>
        <p:txBody>
          <a:bodyPr/>
          <a:lstStyle/>
          <a:p>
            <a:r>
              <a:rPr lang="en-US"/>
              <a:t>IBM Data Science Capstone Project</a:t>
            </a:r>
          </a:p>
        </p:txBody>
      </p:sp>
      <p:sp>
        <p:nvSpPr>
          <p:cNvPr id="13" name="Slide Number Placeholder 12">
            <a:extLst>
              <a:ext uri="{FF2B5EF4-FFF2-40B4-BE49-F238E27FC236}">
                <a16:creationId xmlns:a16="http://schemas.microsoft.com/office/drawing/2014/main" id="{6746C322-C977-4B03-AA26-B822F3670C3A}"/>
              </a:ext>
            </a:extLst>
          </p:cNvPr>
          <p:cNvSpPr>
            <a:spLocks noGrp="1"/>
          </p:cNvSpPr>
          <p:nvPr>
            <p:ph type="sldNum" sz="quarter" idx="12"/>
          </p:nvPr>
        </p:nvSpPr>
        <p:spPr/>
        <p:txBody>
          <a:bodyPr/>
          <a:lstStyle/>
          <a:p>
            <a:fld id="{BC49BF97-40F2-4A7B-82CD-01391DE0B8CD}" type="slidenum">
              <a:rPr lang="en-US" smtClean="0"/>
              <a:t>13</a:t>
            </a:fld>
            <a:endParaRPr lang="en-US"/>
          </a:p>
        </p:txBody>
      </p:sp>
    </p:spTree>
    <p:extLst>
      <p:ext uri="{BB962C8B-B14F-4D97-AF65-F5344CB8AC3E}">
        <p14:creationId xmlns:p14="http://schemas.microsoft.com/office/powerpoint/2010/main" val="188929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BB9A7-C4B1-4512-9283-8FDEE1814F28}"/>
              </a:ext>
            </a:extLst>
          </p:cNvPr>
          <p:cNvSpPr>
            <a:spLocks noGrp="1"/>
          </p:cNvSpPr>
          <p:nvPr>
            <p:ph type="title"/>
          </p:nvPr>
        </p:nvSpPr>
        <p:spPr/>
        <p:txBody>
          <a:bodyPr>
            <a:normAutofit/>
          </a:bodyPr>
          <a:lstStyle/>
          <a:p>
            <a:r>
              <a:rPr lang="en-US" sz="3200" b="1" dirty="0"/>
              <a:t>3.Clustering: Creating aerial / geographical location map view-for multi clusters combination</a:t>
            </a:r>
            <a:endParaRPr lang="en-US" sz="3200" dirty="0"/>
          </a:p>
        </p:txBody>
      </p:sp>
      <p:sp>
        <p:nvSpPr>
          <p:cNvPr id="5" name="Text Placeholder 4">
            <a:extLst>
              <a:ext uri="{FF2B5EF4-FFF2-40B4-BE49-F238E27FC236}">
                <a16:creationId xmlns:a16="http://schemas.microsoft.com/office/drawing/2014/main" id="{F1F92558-080A-4231-AEB6-E8DA39963C7D}"/>
              </a:ext>
            </a:extLst>
          </p:cNvPr>
          <p:cNvSpPr>
            <a:spLocks noGrp="1"/>
          </p:cNvSpPr>
          <p:nvPr>
            <p:ph type="body" idx="1"/>
          </p:nvPr>
        </p:nvSpPr>
        <p:spPr/>
        <p:txBody>
          <a:bodyPr>
            <a:normAutofit/>
          </a:bodyPr>
          <a:lstStyle/>
          <a:p>
            <a:r>
              <a:rPr lang="en-US" sz="2000" b="0" dirty="0"/>
              <a:t>3.1 Cluster 1: Food-Combining Food, Cafeteria and Restaurant venues</a:t>
            </a:r>
          </a:p>
        </p:txBody>
      </p:sp>
      <p:sp>
        <p:nvSpPr>
          <p:cNvPr id="7" name="Text Placeholder 6">
            <a:extLst>
              <a:ext uri="{FF2B5EF4-FFF2-40B4-BE49-F238E27FC236}">
                <a16:creationId xmlns:a16="http://schemas.microsoft.com/office/drawing/2014/main" id="{62E72A69-5A17-4235-8504-721075DA8A4C}"/>
              </a:ext>
            </a:extLst>
          </p:cNvPr>
          <p:cNvSpPr>
            <a:spLocks noGrp="1"/>
          </p:cNvSpPr>
          <p:nvPr>
            <p:ph type="body" sz="quarter" idx="3"/>
          </p:nvPr>
        </p:nvSpPr>
        <p:spPr/>
        <p:txBody>
          <a:bodyPr>
            <a:normAutofit/>
          </a:bodyPr>
          <a:lstStyle/>
          <a:p>
            <a:r>
              <a:rPr lang="en-US" sz="2000" b="0" dirty="0"/>
              <a:t>3.2 Cluster 2: Park- Combining Park, Restaurant, Cafeteria and Top Pick venues</a:t>
            </a:r>
          </a:p>
        </p:txBody>
      </p:sp>
      <p:pic>
        <p:nvPicPr>
          <p:cNvPr id="14" name="Picture 13">
            <a:extLst>
              <a:ext uri="{FF2B5EF4-FFF2-40B4-BE49-F238E27FC236}">
                <a16:creationId xmlns:a16="http://schemas.microsoft.com/office/drawing/2014/main" id="{A7F2558F-22B4-4185-AB81-24D96E0612EA}"/>
              </a:ext>
            </a:extLst>
          </p:cNvPr>
          <p:cNvPicPr>
            <a:picLocks noChangeAspect="1"/>
          </p:cNvPicPr>
          <p:nvPr/>
        </p:nvPicPr>
        <p:blipFill>
          <a:blip r:embed="rId2"/>
          <a:stretch>
            <a:fillRect/>
          </a:stretch>
        </p:blipFill>
        <p:spPr>
          <a:xfrm>
            <a:off x="836613" y="2560727"/>
            <a:ext cx="5157787" cy="3628935"/>
          </a:xfrm>
          <a:prstGeom prst="rect">
            <a:avLst/>
          </a:prstGeom>
        </p:spPr>
      </p:pic>
      <p:pic>
        <p:nvPicPr>
          <p:cNvPr id="23" name="Content Placeholder 22">
            <a:extLst>
              <a:ext uri="{FF2B5EF4-FFF2-40B4-BE49-F238E27FC236}">
                <a16:creationId xmlns:a16="http://schemas.microsoft.com/office/drawing/2014/main" id="{9B681F28-3D5C-4FA6-8A2E-D9C5D3F1714F}"/>
              </a:ext>
            </a:extLst>
          </p:cNvPr>
          <p:cNvPicPr>
            <a:picLocks noGrp="1" noChangeAspect="1"/>
          </p:cNvPicPr>
          <p:nvPr>
            <p:ph sz="quarter" idx="4"/>
          </p:nvPr>
        </p:nvPicPr>
        <p:blipFill>
          <a:blip r:embed="rId3"/>
          <a:stretch>
            <a:fillRect/>
          </a:stretch>
        </p:blipFill>
        <p:spPr>
          <a:xfrm>
            <a:off x="6355079" y="2560727"/>
            <a:ext cx="5183188" cy="3684588"/>
          </a:xfrm>
          <a:prstGeom prst="rect">
            <a:avLst/>
          </a:prstGeom>
        </p:spPr>
      </p:pic>
      <p:sp>
        <p:nvSpPr>
          <p:cNvPr id="24" name="Date Placeholder 23">
            <a:extLst>
              <a:ext uri="{FF2B5EF4-FFF2-40B4-BE49-F238E27FC236}">
                <a16:creationId xmlns:a16="http://schemas.microsoft.com/office/drawing/2014/main" id="{68F194C7-6CCD-406A-A4DD-26C98392718C}"/>
              </a:ext>
            </a:extLst>
          </p:cNvPr>
          <p:cNvSpPr>
            <a:spLocks noGrp="1"/>
          </p:cNvSpPr>
          <p:nvPr>
            <p:ph type="dt" sz="half" idx="10"/>
          </p:nvPr>
        </p:nvSpPr>
        <p:spPr/>
        <p:txBody>
          <a:bodyPr/>
          <a:lstStyle/>
          <a:p>
            <a:r>
              <a:rPr lang="en-US"/>
              <a:t>4/17/2020</a:t>
            </a:r>
          </a:p>
        </p:txBody>
      </p:sp>
      <p:sp>
        <p:nvSpPr>
          <p:cNvPr id="25" name="Footer Placeholder 24">
            <a:extLst>
              <a:ext uri="{FF2B5EF4-FFF2-40B4-BE49-F238E27FC236}">
                <a16:creationId xmlns:a16="http://schemas.microsoft.com/office/drawing/2014/main" id="{053F2705-B4E9-4239-B839-9AAC4AF74DAF}"/>
              </a:ext>
            </a:extLst>
          </p:cNvPr>
          <p:cNvSpPr>
            <a:spLocks noGrp="1"/>
          </p:cNvSpPr>
          <p:nvPr>
            <p:ph type="ftr" sz="quarter" idx="11"/>
          </p:nvPr>
        </p:nvSpPr>
        <p:spPr/>
        <p:txBody>
          <a:bodyPr/>
          <a:lstStyle/>
          <a:p>
            <a:r>
              <a:rPr lang="en-US"/>
              <a:t>IBM Data Science Capstone Project</a:t>
            </a:r>
          </a:p>
        </p:txBody>
      </p:sp>
      <p:sp>
        <p:nvSpPr>
          <p:cNvPr id="26" name="Slide Number Placeholder 25">
            <a:extLst>
              <a:ext uri="{FF2B5EF4-FFF2-40B4-BE49-F238E27FC236}">
                <a16:creationId xmlns:a16="http://schemas.microsoft.com/office/drawing/2014/main" id="{B68B6700-DE47-413D-9CEF-15AA0699712F}"/>
              </a:ext>
            </a:extLst>
          </p:cNvPr>
          <p:cNvSpPr>
            <a:spLocks noGrp="1"/>
          </p:cNvSpPr>
          <p:nvPr>
            <p:ph type="sldNum" sz="quarter" idx="12"/>
          </p:nvPr>
        </p:nvSpPr>
        <p:spPr/>
        <p:txBody>
          <a:bodyPr/>
          <a:lstStyle/>
          <a:p>
            <a:fld id="{BC49BF97-40F2-4A7B-82CD-01391DE0B8CD}" type="slidenum">
              <a:rPr lang="en-US" smtClean="0"/>
              <a:t>14</a:t>
            </a:fld>
            <a:endParaRPr lang="en-US"/>
          </a:p>
        </p:txBody>
      </p:sp>
    </p:spTree>
    <p:extLst>
      <p:ext uri="{BB962C8B-B14F-4D97-AF65-F5344CB8AC3E}">
        <p14:creationId xmlns:p14="http://schemas.microsoft.com/office/powerpoint/2010/main" val="391544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46ED-AACB-418F-BF98-53280ED34059}"/>
              </a:ext>
            </a:extLst>
          </p:cNvPr>
          <p:cNvSpPr>
            <a:spLocks noGrp="1"/>
          </p:cNvSpPr>
          <p:nvPr>
            <p:ph type="title"/>
          </p:nvPr>
        </p:nvSpPr>
        <p:spPr>
          <a:xfrm>
            <a:off x="838200" y="365125"/>
            <a:ext cx="10515600" cy="1158415"/>
          </a:xfrm>
        </p:spPr>
        <p:txBody>
          <a:bodyPr/>
          <a:lstStyle/>
          <a:p>
            <a:r>
              <a:rPr lang="en-US" dirty="0"/>
              <a:t>3. Hotel cluster         &amp;         4.  Visit cluster</a:t>
            </a:r>
          </a:p>
        </p:txBody>
      </p:sp>
      <p:pic>
        <p:nvPicPr>
          <p:cNvPr id="10" name="Content Placeholder 9">
            <a:extLst>
              <a:ext uri="{FF2B5EF4-FFF2-40B4-BE49-F238E27FC236}">
                <a16:creationId xmlns:a16="http://schemas.microsoft.com/office/drawing/2014/main" id="{E9901D09-C9AF-40E0-A7FF-45706443B85D}"/>
              </a:ext>
            </a:extLst>
          </p:cNvPr>
          <p:cNvPicPr>
            <a:picLocks noGrp="1" noChangeAspect="1"/>
          </p:cNvPicPr>
          <p:nvPr>
            <p:ph idx="1"/>
          </p:nvPr>
        </p:nvPicPr>
        <p:blipFill>
          <a:blip r:embed="rId2"/>
          <a:stretch>
            <a:fillRect/>
          </a:stretch>
        </p:blipFill>
        <p:spPr>
          <a:xfrm>
            <a:off x="838200" y="1175889"/>
            <a:ext cx="9982200" cy="2514600"/>
          </a:xfrm>
          <a:prstGeom prst="rect">
            <a:avLst/>
          </a:prstGeom>
        </p:spPr>
      </p:pic>
      <p:pic>
        <p:nvPicPr>
          <p:cNvPr id="11" name="Picture 10">
            <a:extLst>
              <a:ext uri="{FF2B5EF4-FFF2-40B4-BE49-F238E27FC236}">
                <a16:creationId xmlns:a16="http://schemas.microsoft.com/office/drawing/2014/main" id="{9DB21458-7A05-410C-A7E8-8169CC8AB941}"/>
              </a:ext>
            </a:extLst>
          </p:cNvPr>
          <p:cNvPicPr>
            <a:picLocks noChangeAspect="1"/>
          </p:cNvPicPr>
          <p:nvPr/>
        </p:nvPicPr>
        <p:blipFill>
          <a:blip r:embed="rId3"/>
          <a:stretch>
            <a:fillRect/>
          </a:stretch>
        </p:blipFill>
        <p:spPr>
          <a:xfrm>
            <a:off x="749009" y="3660857"/>
            <a:ext cx="9982200" cy="2695494"/>
          </a:xfrm>
          <a:prstGeom prst="rect">
            <a:avLst/>
          </a:prstGeom>
        </p:spPr>
      </p:pic>
      <p:sp>
        <p:nvSpPr>
          <p:cNvPr id="12" name="Date Placeholder 11">
            <a:extLst>
              <a:ext uri="{FF2B5EF4-FFF2-40B4-BE49-F238E27FC236}">
                <a16:creationId xmlns:a16="http://schemas.microsoft.com/office/drawing/2014/main" id="{C380997F-A3D7-457C-A81A-F2FD5C257D49}"/>
              </a:ext>
            </a:extLst>
          </p:cNvPr>
          <p:cNvSpPr>
            <a:spLocks noGrp="1"/>
          </p:cNvSpPr>
          <p:nvPr>
            <p:ph type="dt" sz="half" idx="10"/>
          </p:nvPr>
        </p:nvSpPr>
        <p:spPr/>
        <p:txBody>
          <a:bodyPr/>
          <a:lstStyle/>
          <a:p>
            <a:r>
              <a:rPr lang="en-US"/>
              <a:t>4/17/2020</a:t>
            </a:r>
          </a:p>
        </p:txBody>
      </p:sp>
      <p:sp>
        <p:nvSpPr>
          <p:cNvPr id="13" name="Footer Placeholder 12">
            <a:extLst>
              <a:ext uri="{FF2B5EF4-FFF2-40B4-BE49-F238E27FC236}">
                <a16:creationId xmlns:a16="http://schemas.microsoft.com/office/drawing/2014/main" id="{47E8530E-DA86-4448-8CA9-3ACE812C2183}"/>
              </a:ext>
            </a:extLst>
          </p:cNvPr>
          <p:cNvSpPr>
            <a:spLocks noGrp="1"/>
          </p:cNvSpPr>
          <p:nvPr>
            <p:ph type="ftr" sz="quarter" idx="11"/>
          </p:nvPr>
        </p:nvSpPr>
        <p:spPr/>
        <p:txBody>
          <a:bodyPr/>
          <a:lstStyle/>
          <a:p>
            <a:r>
              <a:rPr lang="en-US"/>
              <a:t>IBM Data Science Capstone Project</a:t>
            </a:r>
          </a:p>
        </p:txBody>
      </p:sp>
      <p:sp>
        <p:nvSpPr>
          <p:cNvPr id="14" name="Slide Number Placeholder 13">
            <a:extLst>
              <a:ext uri="{FF2B5EF4-FFF2-40B4-BE49-F238E27FC236}">
                <a16:creationId xmlns:a16="http://schemas.microsoft.com/office/drawing/2014/main" id="{737EF42F-3A78-4FAE-92F4-A87378C45C9E}"/>
              </a:ext>
            </a:extLst>
          </p:cNvPr>
          <p:cNvSpPr>
            <a:spLocks noGrp="1"/>
          </p:cNvSpPr>
          <p:nvPr>
            <p:ph type="sldNum" sz="quarter" idx="12"/>
          </p:nvPr>
        </p:nvSpPr>
        <p:spPr/>
        <p:txBody>
          <a:bodyPr/>
          <a:lstStyle/>
          <a:p>
            <a:fld id="{BC49BF97-40F2-4A7B-82CD-01391DE0B8CD}" type="slidenum">
              <a:rPr lang="en-US" smtClean="0"/>
              <a:t>15</a:t>
            </a:fld>
            <a:endParaRPr lang="en-US"/>
          </a:p>
        </p:txBody>
      </p:sp>
    </p:spTree>
    <p:extLst>
      <p:ext uri="{BB962C8B-B14F-4D97-AF65-F5344CB8AC3E}">
        <p14:creationId xmlns:p14="http://schemas.microsoft.com/office/powerpoint/2010/main" val="2897810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9BB9A7-C4B1-4512-9283-8FDEE1814F28}"/>
              </a:ext>
            </a:extLst>
          </p:cNvPr>
          <p:cNvSpPr>
            <a:spLocks noGrp="1"/>
          </p:cNvSpPr>
          <p:nvPr>
            <p:ph type="title"/>
          </p:nvPr>
        </p:nvSpPr>
        <p:spPr/>
        <p:txBody>
          <a:bodyPr>
            <a:normAutofit/>
          </a:bodyPr>
          <a:lstStyle/>
          <a:p>
            <a:r>
              <a:rPr lang="en-US" sz="3200" b="1" dirty="0"/>
              <a:t>3.Clustering: Creating aerial / geographical location map view-for multi clusters combination</a:t>
            </a:r>
            <a:endParaRPr lang="en-US" sz="3200" dirty="0"/>
          </a:p>
        </p:txBody>
      </p:sp>
      <p:sp>
        <p:nvSpPr>
          <p:cNvPr id="5" name="Text Placeholder 4">
            <a:extLst>
              <a:ext uri="{FF2B5EF4-FFF2-40B4-BE49-F238E27FC236}">
                <a16:creationId xmlns:a16="http://schemas.microsoft.com/office/drawing/2014/main" id="{F1F92558-080A-4231-AEB6-E8DA39963C7D}"/>
              </a:ext>
            </a:extLst>
          </p:cNvPr>
          <p:cNvSpPr>
            <a:spLocks noGrp="1"/>
          </p:cNvSpPr>
          <p:nvPr>
            <p:ph type="body" idx="1"/>
          </p:nvPr>
        </p:nvSpPr>
        <p:spPr/>
        <p:txBody>
          <a:bodyPr>
            <a:noAutofit/>
          </a:bodyPr>
          <a:lstStyle/>
          <a:p>
            <a:r>
              <a:rPr lang="en-US" sz="2000" b="0" dirty="0"/>
              <a:t>3.3 Cluster 3: Hotel- Combining Food, Restaurant, Cafeteria and Breakfast venues:</a:t>
            </a:r>
          </a:p>
        </p:txBody>
      </p:sp>
      <p:sp>
        <p:nvSpPr>
          <p:cNvPr id="7" name="Text Placeholder 6">
            <a:extLst>
              <a:ext uri="{FF2B5EF4-FFF2-40B4-BE49-F238E27FC236}">
                <a16:creationId xmlns:a16="http://schemas.microsoft.com/office/drawing/2014/main" id="{62E72A69-5A17-4235-8504-721075DA8A4C}"/>
              </a:ext>
            </a:extLst>
          </p:cNvPr>
          <p:cNvSpPr>
            <a:spLocks noGrp="1"/>
          </p:cNvSpPr>
          <p:nvPr>
            <p:ph type="body" sz="quarter" idx="3"/>
          </p:nvPr>
        </p:nvSpPr>
        <p:spPr>
          <a:xfrm>
            <a:off x="6096000" y="1681163"/>
            <a:ext cx="5259388" cy="823912"/>
          </a:xfrm>
        </p:spPr>
        <p:txBody>
          <a:bodyPr>
            <a:normAutofit/>
          </a:bodyPr>
          <a:lstStyle/>
          <a:p>
            <a:r>
              <a:rPr lang="en-US" sz="2000" b="0" dirty="0"/>
              <a:t>3.4 Cluster 4: Visit-Combining Fun-Gym/Fitness center,  Top Pick-Museum and Nightlife venues :</a:t>
            </a:r>
          </a:p>
        </p:txBody>
      </p:sp>
      <p:pic>
        <p:nvPicPr>
          <p:cNvPr id="13" name="Content Placeholder 12">
            <a:extLst>
              <a:ext uri="{FF2B5EF4-FFF2-40B4-BE49-F238E27FC236}">
                <a16:creationId xmlns:a16="http://schemas.microsoft.com/office/drawing/2014/main" id="{65B450F9-7F9A-48EA-BE12-D84C66836488}"/>
              </a:ext>
            </a:extLst>
          </p:cNvPr>
          <p:cNvPicPr>
            <a:picLocks noGrp="1" noChangeAspect="1"/>
          </p:cNvPicPr>
          <p:nvPr>
            <p:ph sz="half" idx="2"/>
          </p:nvPr>
        </p:nvPicPr>
        <p:blipFill>
          <a:blip r:embed="rId2"/>
          <a:stretch>
            <a:fillRect/>
          </a:stretch>
        </p:blipFill>
        <p:spPr>
          <a:xfrm>
            <a:off x="839788" y="2722625"/>
            <a:ext cx="5157787" cy="3249488"/>
          </a:xfrm>
          <a:prstGeom prst="rect">
            <a:avLst/>
          </a:prstGeom>
        </p:spPr>
      </p:pic>
      <p:pic>
        <p:nvPicPr>
          <p:cNvPr id="14" name="Content Placeholder 13">
            <a:extLst>
              <a:ext uri="{FF2B5EF4-FFF2-40B4-BE49-F238E27FC236}">
                <a16:creationId xmlns:a16="http://schemas.microsoft.com/office/drawing/2014/main" id="{F93FAB0D-2330-45BE-B2AF-ED5BDDC87D96}"/>
              </a:ext>
            </a:extLst>
          </p:cNvPr>
          <p:cNvPicPr>
            <a:picLocks noGrp="1" noChangeAspect="1"/>
          </p:cNvPicPr>
          <p:nvPr>
            <p:ph sz="quarter" idx="4"/>
          </p:nvPr>
        </p:nvPicPr>
        <p:blipFill>
          <a:blip r:embed="rId3"/>
          <a:stretch>
            <a:fillRect/>
          </a:stretch>
        </p:blipFill>
        <p:spPr>
          <a:xfrm>
            <a:off x="6172200" y="2730499"/>
            <a:ext cx="5183188" cy="3233740"/>
          </a:xfrm>
          <a:prstGeom prst="rect">
            <a:avLst/>
          </a:prstGeom>
        </p:spPr>
      </p:pic>
      <p:sp>
        <p:nvSpPr>
          <p:cNvPr id="15" name="Date Placeholder 14">
            <a:extLst>
              <a:ext uri="{FF2B5EF4-FFF2-40B4-BE49-F238E27FC236}">
                <a16:creationId xmlns:a16="http://schemas.microsoft.com/office/drawing/2014/main" id="{BB2493D9-A37D-4CE1-9EB3-E31B823017AB}"/>
              </a:ext>
            </a:extLst>
          </p:cNvPr>
          <p:cNvSpPr>
            <a:spLocks noGrp="1"/>
          </p:cNvSpPr>
          <p:nvPr>
            <p:ph type="dt" sz="half" idx="10"/>
          </p:nvPr>
        </p:nvSpPr>
        <p:spPr/>
        <p:txBody>
          <a:bodyPr/>
          <a:lstStyle/>
          <a:p>
            <a:r>
              <a:rPr lang="en-US"/>
              <a:t>4/17/2020</a:t>
            </a:r>
          </a:p>
        </p:txBody>
      </p:sp>
      <p:sp>
        <p:nvSpPr>
          <p:cNvPr id="16" name="Footer Placeholder 15">
            <a:extLst>
              <a:ext uri="{FF2B5EF4-FFF2-40B4-BE49-F238E27FC236}">
                <a16:creationId xmlns:a16="http://schemas.microsoft.com/office/drawing/2014/main" id="{1288BF21-29D1-44B6-867D-70D1E05EAA66}"/>
              </a:ext>
            </a:extLst>
          </p:cNvPr>
          <p:cNvSpPr>
            <a:spLocks noGrp="1"/>
          </p:cNvSpPr>
          <p:nvPr>
            <p:ph type="ftr" sz="quarter" idx="11"/>
          </p:nvPr>
        </p:nvSpPr>
        <p:spPr/>
        <p:txBody>
          <a:bodyPr/>
          <a:lstStyle/>
          <a:p>
            <a:r>
              <a:rPr lang="en-US"/>
              <a:t>IBM Data Science Capstone Project</a:t>
            </a:r>
          </a:p>
        </p:txBody>
      </p:sp>
      <p:sp>
        <p:nvSpPr>
          <p:cNvPr id="17" name="Slide Number Placeholder 16">
            <a:extLst>
              <a:ext uri="{FF2B5EF4-FFF2-40B4-BE49-F238E27FC236}">
                <a16:creationId xmlns:a16="http://schemas.microsoft.com/office/drawing/2014/main" id="{A02C0138-CCAA-43C3-A237-C9DA7FFC2130}"/>
              </a:ext>
            </a:extLst>
          </p:cNvPr>
          <p:cNvSpPr>
            <a:spLocks noGrp="1"/>
          </p:cNvSpPr>
          <p:nvPr>
            <p:ph type="sldNum" sz="quarter" idx="12"/>
          </p:nvPr>
        </p:nvSpPr>
        <p:spPr/>
        <p:txBody>
          <a:bodyPr/>
          <a:lstStyle/>
          <a:p>
            <a:fld id="{BC49BF97-40F2-4A7B-82CD-01391DE0B8CD}" type="slidenum">
              <a:rPr lang="en-US" smtClean="0"/>
              <a:t>16</a:t>
            </a:fld>
            <a:endParaRPr lang="en-US"/>
          </a:p>
        </p:txBody>
      </p:sp>
    </p:spTree>
    <p:extLst>
      <p:ext uri="{BB962C8B-B14F-4D97-AF65-F5344CB8AC3E}">
        <p14:creationId xmlns:p14="http://schemas.microsoft.com/office/powerpoint/2010/main" val="131828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5926E1-2238-4A01-A8B4-349E792FF346}"/>
              </a:ext>
            </a:extLst>
          </p:cNvPr>
          <p:cNvSpPr>
            <a:spLocks noGrp="1"/>
          </p:cNvSpPr>
          <p:nvPr>
            <p:ph type="title"/>
          </p:nvPr>
        </p:nvSpPr>
        <p:spPr/>
        <p:txBody>
          <a:bodyPr/>
          <a:lstStyle/>
          <a:p>
            <a:r>
              <a:rPr lang="en-US" b="1" dirty="0"/>
              <a:t>4.Conclusion:</a:t>
            </a:r>
            <a:br>
              <a:rPr lang="en-US" b="1" dirty="0"/>
            </a:br>
            <a:endParaRPr lang="en-US" dirty="0"/>
          </a:p>
        </p:txBody>
      </p:sp>
      <p:sp>
        <p:nvSpPr>
          <p:cNvPr id="8" name="Content Placeholder 7">
            <a:extLst>
              <a:ext uri="{FF2B5EF4-FFF2-40B4-BE49-F238E27FC236}">
                <a16:creationId xmlns:a16="http://schemas.microsoft.com/office/drawing/2014/main" id="{82AD1DDE-B42D-4D40-944A-95A08B5EB724}"/>
              </a:ext>
            </a:extLst>
          </p:cNvPr>
          <p:cNvSpPr>
            <a:spLocks noGrp="1"/>
          </p:cNvSpPr>
          <p:nvPr>
            <p:ph idx="1"/>
          </p:nvPr>
        </p:nvSpPr>
        <p:spPr/>
        <p:txBody>
          <a:bodyPr>
            <a:normAutofit/>
          </a:bodyPr>
          <a:lstStyle/>
          <a:p>
            <a:r>
              <a:rPr lang="en-US" dirty="0"/>
              <a:t>Above exercise carried out as a pilot clustering and view with combined option for one city, keeping in mind that to be extended with multi cities combination or for comparison for user need for quicker overall view and decision.     ( In 2.1 - we had created for 2 cities as an example with url1 &amp; url2 , but 2.2 onwards for easier working , url1 used as </a:t>
            </a:r>
            <a:r>
              <a:rPr lang="en-US" dirty="0" err="1"/>
              <a:t>url</a:t>
            </a:r>
            <a:r>
              <a:rPr lang="en-US" dirty="0"/>
              <a:t> only but with same latitude &amp;  longitude )</a:t>
            </a:r>
          </a:p>
          <a:p>
            <a:pPr marL="0" indent="0">
              <a:buNone/>
            </a:pPr>
            <a:r>
              <a:rPr lang="en-US" sz="1600" b="1" dirty="0"/>
              <a:t>4.1 Assumption </a:t>
            </a:r>
            <a:r>
              <a:rPr lang="en-US" b="1" dirty="0"/>
              <a:t>:</a:t>
            </a:r>
          </a:p>
          <a:p>
            <a:pPr marL="0" indent="0">
              <a:buNone/>
            </a:pPr>
            <a:r>
              <a:rPr lang="en-US" dirty="0"/>
              <a:t>	</a:t>
            </a:r>
            <a:r>
              <a:rPr lang="en-US" sz="1800" dirty="0"/>
              <a:t>Though the exercise limited with clustering concept with four square API and we will be noticing that initially all libraries are imported viz., k-means, Linear model, Logistic Regression, iteration tool, time etc., </a:t>
            </a:r>
          </a:p>
        </p:txBody>
      </p:sp>
      <p:sp>
        <p:nvSpPr>
          <p:cNvPr id="9" name="Date Placeholder 8">
            <a:extLst>
              <a:ext uri="{FF2B5EF4-FFF2-40B4-BE49-F238E27FC236}">
                <a16:creationId xmlns:a16="http://schemas.microsoft.com/office/drawing/2014/main" id="{44F889E9-A0C2-452B-AFFD-A57677342CF1}"/>
              </a:ext>
            </a:extLst>
          </p:cNvPr>
          <p:cNvSpPr>
            <a:spLocks noGrp="1"/>
          </p:cNvSpPr>
          <p:nvPr>
            <p:ph type="dt" sz="half" idx="10"/>
          </p:nvPr>
        </p:nvSpPr>
        <p:spPr/>
        <p:txBody>
          <a:bodyPr/>
          <a:lstStyle/>
          <a:p>
            <a:r>
              <a:rPr lang="en-US"/>
              <a:t>4/17/2020</a:t>
            </a:r>
          </a:p>
        </p:txBody>
      </p:sp>
      <p:sp>
        <p:nvSpPr>
          <p:cNvPr id="10" name="Footer Placeholder 9">
            <a:extLst>
              <a:ext uri="{FF2B5EF4-FFF2-40B4-BE49-F238E27FC236}">
                <a16:creationId xmlns:a16="http://schemas.microsoft.com/office/drawing/2014/main" id="{C0C55AA0-D345-4604-A150-5B2B83C9ED7D}"/>
              </a:ext>
            </a:extLst>
          </p:cNvPr>
          <p:cNvSpPr>
            <a:spLocks noGrp="1"/>
          </p:cNvSpPr>
          <p:nvPr>
            <p:ph type="ftr" sz="quarter" idx="11"/>
          </p:nvPr>
        </p:nvSpPr>
        <p:spPr/>
        <p:txBody>
          <a:bodyPr/>
          <a:lstStyle/>
          <a:p>
            <a:r>
              <a:rPr lang="en-US"/>
              <a:t>IBM Data Science Capstone Project</a:t>
            </a:r>
          </a:p>
        </p:txBody>
      </p:sp>
      <p:sp>
        <p:nvSpPr>
          <p:cNvPr id="11" name="Slide Number Placeholder 10">
            <a:extLst>
              <a:ext uri="{FF2B5EF4-FFF2-40B4-BE49-F238E27FC236}">
                <a16:creationId xmlns:a16="http://schemas.microsoft.com/office/drawing/2014/main" id="{129D7B71-3929-4A97-8675-8C433AC6C491}"/>
              </a:ext>
            </a:extLst>
          </p:cNvPr>
          <p:cNvSpPr>
            <a:spLocks noGrp="1"/>
          </p:cNvSpPr>
          <p:nvPr>
            <p:ph type="sldNum" sz="quarter" idx="12"/>
          </p:nvPr>
        </p:nvSpPr>
        <p:spPr/>
        <p:txBody>
          <a:bodyPr/>
          <a:lstStyle/>
          <a:p>
            <a:fld id="{BC49BF97-40F2-4A7B-82CD-01391DE0B8CD}" type="slidenum">
              <a:rPr lang="en-US" smtClean="0"/>
              <a:t>17</a:t>
            </a:fld>
            <a:endParaRPr lang="en-US"/>
          </a:p>
        </p:txBody>
      </p:sp>
    </p:spTree>
    <p:extLst>
      <p:ext uri="{BB962C8B-B14F-4D97-AF65-F5344CB8AC3E}">
        <p14:creationId xmlns:p14="http://schemas.microsoft.com/office/powerpoint/2010/main" val="22721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5D4C-74C1-43DC-9FB3-47EFD4579386}"/>
              </a:ext>
            </a:extLst>
          </p:cNvPr>
          <p:cNvSpPr>
            <a:spLocks noGrp="1"/>
          </p:cNvSpPr>
          <p:nvPr>
            <p:ph type="title"/>
          </p:nvPr>
        </p:nvSpPr>
        <p:spPr>
          <a:xfrm>
            <a:off x="838200" y="1157591"/>
            <a:ext cx="10436157" cy="535021"/>
          </a:xfrm>
        </p:spPr>
        <p:txBody>
          <a:bodyPr>
            <a:normAutofit fontScale="90000"/>
          </a:bodyPr>
          <a:lstStyle/>
          <a:p>
            <a:r>
              <a:rPr lang="en-US" dirty="0"/>
              <a:t>      </a:t>
            </a:r>
            <a:r>
              <a:rPr lang="en-US" sz="4000" dirty="0"/>
              <a:t>Thanks to all peers and Instructors !						                                                  - </a:t>
            </a:r>
            <a:r>
              <a:rPr lang="en-US" sz="2700" dirty="0"/>
              <a:t>Geetha Narayanan</a:t>
            </a:r>
            <a:r>
              <a:rPr lang="en-US" sz="4000" dirty="0"/>
              <a:t>		 </a:t>
            </a:r>
          </a:p>
        </p:txBody>
      </p:sp>
      <p:pic>
        <p:nvPicPr>
          <p:cNvPr id="4" name="Content Placeholder 3">
            <a:extLst>
              <a:ext uri="{FF2B5EF4-FFF2-40B4-BE49-F238E27FC236}">
                <a16:creationId xmlns:a16="http://schemas.microsoft.com/office/drawing/2014/main" id="{C5DB9886-6906-4E7C-B711-568246CAC7D1}"/>
              </a:ext>
            </a:extLst>
          </p:cNvPr>
          <p:cNvPicPr>
            <a:picLocks noGrp="1" noChangeAspect="1"/>
          </p:cNvPicPr>
          <p:nvPr>
            <p:ph idx="1"/>
          </p:nvPr>
        </p:nvPicPr>
        <p:blipFill>
          <a:blip r:embed="rId2"/>
          <a:stretch>
            <a:fillRect/>
          </a:stretch>
        </p:blipFill>
        <p:spPr>
          <a:xfrm>
            <a:off x="1394812" y="1888836"/>
            <a:ext cx="9286158" cy="4129448"/>
          </a:xfrm>
          <a:prstGeom prst="rect">
            <a:avLst/>
          </a:prstGeom>
        </p:spPr>
      </p:pic>
      <p:sp>
        <p:nvSpPr>
          <p:cNvPr id="5" name="Date Placeholder 4">
            <a:extLst>
              <a:ext uri="{FF2B5EF4-FFF2-40B4-BE49-F238E27FC236}">
                <a16:creationId xmlns:a16="http://schemas.microsoft.com/office/drawing/2014/main" id="{8F558C5A-6ADF-4853-9D7F-E67E43A0C020}"/>
              </a:ext>
            </a:extLst>
          </p:cNvPr>
          <p:cNvSpPr>
            <a:spLocks noGrp="1"/>
          </p:cNvSpPr>
          <p:nvPr>
            <p:ph type="dt" sz="half" idx="10"/>
          </p:nvPr>
        </p:nvSpPr>
        <p:spPr/>
        <p:txBody>
          <a:bodyPr/>
          <a:lstStyle/>
          <a:p>
            <a:r>
              <a:rPr lang="en-US"/>
              <a:t>4/17/2020</a:t>
            </a:r>
            <a:endParaRPr lang="en-US" dirty="0"/>
          </a:p>
        </p:txBody>
      </p:sp>
      <p:sp>
        <p:nvSpPr>
          <p:cNvPr id="6" name="Footer Placeholder 5">
            <a:extLst>
              <a:ext uri="{FF2B5EF4-FFF2-40B4-BE49-F238E27FC236}">
                <a16:creationId xmlns:a16="http://schemas.microsoft.com/office/drawing/2014/main" id="{83B16053-8B5C-4E92-BD7D-69686875C2CC}"/>
              </a:ext>
            </a:extLst>
          </p:cNvPr>
          <p:cNvSpPr>
            <a:spLocks noGrp="1"/>
          </p:cNvSpPr>
          <p:nvPr>
            <p:ph type="ftr" sz="quarter" idx="11"/>
          </p:nvPr>
        </p:nvSpPr>
        <p:spPr/>
        <p:txBody>
          <a:bodyPr/>
          <a:lstStyle/>
          <a:p>
            <a:r>
              <a:rPr lang="en-US" dirty="0"/>
              <a:t>IBM Data Science Capstone Project</a:t>
            </a:r>
          </a:p>
        </p:txBody>
      </p:sp>
      <p:sp>
        <p:nvSpPr>
          <p:cNvPr id="7" name="Slide Number Placeholder 6">
            <a:extLst>
              <a:ext uri="{FF2B5EF4-FFF2-40B4-BE49-F238E27FC236}">
                <a16:creationId xmlns:a16="http://schemas.microsoft.com/office/drawing/2014/main" id="{C648C6F6-97BB-4A10-B9DD-23DCC7AB860F}"/>
              </a:ext>
            </a:extLst>
          </p:cNvPr>
          <p:cNvSpPr>
            <a:spLocks noGrp="1"/>
          </p:cNvSpPr>
          <p:nvPr>
            <p:ph type="sldNum" sz="quarter" idx="12"/>
          </p:nvPr>
        </p:nvSpPr>
        <p:spPr/>
        <p:txBody>
          <a:bodyPr/>
          <a:lstStyle/>
          <a:p>
            <a:fld id="{BC49BF97-40F2-4A7B-82CD-01391DE0B8CD}" type="slidenum">
              <a:rPr lang="en-US" smtClean="0"/>
              <a:t>18</a:t>
            </a:fld>
            <a:endParaRPr lang="en-US" dirty="0"/>
          </a:p>
        </p:txBody>
      </p:sp>
    </p:spTree>
    <p:extLst>
      <p:ext uri="{BB962C8B-B14F-4D97-AF65-F5344CB8AC3E}">
        <p14:creationId xmlns:p14="http://schemas.microsoft.com/office/powerpoint/2010/main" val="174031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62A5-C219-4119-915F-E13A0EB8857F}"/>
              </a:ext>
            </a:extLst>
          </p:cNvPr>
          <p:cNvSpPr>
            <a:spLocks noGrp="1"/>
          </p:cNvSpPr>
          <p:nvPr>
            <p:ph type="title"/>
          </p:nvPr>
        </p:nvSpPr>
        <p:spPr>
          <a:xfrm>
            <a:off x="838200" y="365126"/>
            <a:ext cx="10515600" cy="981894"/>
          </a:xfrm>
        </p:spPr>
        <p:txBody>
          <a:bodyPr>
            <a:normAutofit/>
          </a:bodyPr>
          <a:lstStyle/>
          <a:p>
            <a:r>
              <a:rPr lang="en-US" sz="4000" dirty="0"/>
              <a:t>Introduction</a:t>
            </a:r>
          </a:p>
        </p:txBody>
      </p:sp>
      <p:sp>
        <p:nvSpPr>
          <p:cNvPr id="3" name="Content Placeholder 2">
            <a:extLst>
              <a:ext uri="{FF2B5EF4-FFF2-40B4-BE49-F238E27FC236}">
                <a16:creationId xmlns:a16="http://schemas.microsoft.com/office/drawing/2014/main" id="{AC75FFF7-7C80-4DCB-A182-35458E0460B5}"/>
              </a:ext>
            </a:extLst>
          </p:cNvPr>
          <p:cNvSpPr>
            <a:spLocks noGrp="1"/>
          </p:cNvSpPr>
          <p:nvPr>
            <p:ph idx="1"/>
          </p:nvPr>
        </p:nvSpPr>
        <p:spPr>
          <a:xfrm>
            <a:off x="983226" y="1347019"/>
            <a:ext cx="10370574" cy="3628103"/>
          </a:xfrm>
        </p:spPr>
        <p:txBody>
          <a:bodyPr>
            <a:normAutofit/>
          </a:bodyPr>
          <a:lstStyle/>
          <a:p>
            <a:endParaRPr lang="en-US" sz="2000" b="1" u="sng" dirty="0"/>
          </a:p>
          <a:p>
            <a:r>
              <a:rPr lang="en-US" sz="2000" b="1" u="sng" dirty="0"/>
              <a:t>Introduction / Background :</a:t>
            </a:r>
            <a:r>
              <a:rPr lang="en-US" sz="2000" dirty="0"/>
              <a:t>Catalyst LLC is a new start-up company in Memphis, Tennessee, USA which provides support services to tourists and visitors as well as aiding to conduct personal/professional  events and functions. </a:t>
            </a:r>
          </a:p>
          <a:p>
            <a:endParaRPr lang="en-US" sz="2000" dirty="0"/>
          </a:p>
          <a:p>
            <a:r>
              <a:rPr lang="en-US" sz="2000" dirty="0"/>
              <a:t>Catalyst LLC has a plan to have a support system for selected option by the customer who likes to explore the city. </a:t>
            </a:r>
          </a:p>
          <a:p>
            <a:endParaRPr lang="en-US" sz="2000" dirty="0"/>
          </a:p>
          <a:p>
            <a:r>
              <a:rPr lang="en-US" sz="2000" dirty="0"/>
              <a:t>As a quick-win proto project, residential City of Memphis taken as a geo-location and through the coding in Python with the help of Coursera-IBM Skill lab and GitHub working out a proposal.</a:t>
            </a:r>
          </a:p>
          <a:p>
            <a:endParaRPr lang="en-US" dirty="0"/>
          </a:p>
        </p:txBody>
      </p:sp>
      <p:sp>
        <p:nvSpPr>
          <p:cNvPr id="4" name="Date Placeholder 3">
            <a:extLst>
              <a:ext uri="{FF2B5EF4-FFF2-40B4-BE49-F238E27FC236}">
                <a16:creationId xmlns:a16="http://schemas.microsoft.com/office/drawing/2014/main" id="{9517771F-A6DC-4EBD-AC38-33A7E4582F21}"/>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CA73CCCC-CFF7-4933-9FDE-34A4E19A4FAE}"/>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7D7FDA18-1EB8-46E6-9629-F52F3CDB5970}"/>
              </a:ext>
            </a:extLst>
          </p:cNvPr>
          <p:cNvSpPr>
            <a:spLocks noGrp="1"/>
          </p:cNvSpPr>
          <p:nvPr>
            <p:ph type="sldNum" sz="quarter" idx="12"/>
          </p:nvPr>
        </p:nvSpPr>
        <p:spPr/>
        <p:txBody>
          <a:bodyPr/>
          <a:lstStyle/>
          <a:p>
            <a:fld id="{BC49BF97-40F2-4A7B-82CD-01391DE0B8CD}" type="slidenum">
              <a:rPr lang="en-US" smtClean="0"/>
              <a:t>2</a:t>
            </a:fld>
            <a:endParaRPr lang="en-US"/>
          </a:p>
        </p:txBody>
      </p:sp>
    </p:spTree>
    <p:extLst>
      <p:ext uri="{BB962C8B-B14F-4D97-AF65-F5344CB8AC3E}">
        <p14:creationId xmlns:p14="http://schemas.microsoft.com/office/powerpoint/2010/main" val="422912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BF0B-A96A-433B-B267-E0CF400CAEC8}"/>
              </a:ext>
            </a:extLst>
          </p:cNvPr>
          <p:cNvSpPr>
            <a:spLocks noGrp="1"/>
          </p:cNvSpPr>
          <p:nvPr>
            <p:ph type="title"/>
          </p:nvPr>
        </p:nvSpPr>
        <p:spPr>
          <a:xfrm>
            <a:off x="838200" y="365125"/>
            <a:ext cx="10380406" cy="942565"/>
          </a:xfrm>
        </p:spPr>
        <p:txBody>
          <a:bodyPr/>
          <a:lstStyle/>
          <a:p>
            <a:r>
              <a:rPr lang="en-US" dirty="0"/>
              <a:t>About </a:t>
            </a:r>
            <a:r>
              <a:rPr lang="en-US" sz="4000" dirty="0"/>
              <a:t>Memphis</a:t>
            </a:r>
            <a:r>
              <a:rPr lang="en-US" dirty="0"/>
              <a:t> city</a:t>
            </a:r>
          </a:p>
        </p:txBody>
      </p:sp>
      <p:sp>
        <p:nvSpPr>
          <p:cNvPr id="3" name="Content Placeholder 2">
            <a:extLst>
              <a:ext uri="{FF2B5EF4-FFF2-40B4-BE49-F238E27FC236}">
                <a16:creationId xmlns:a16="http://schemas.microsoft.com/office/drawing/2014/main" id="{67351579-2B55-491D-989D-25434C6C0540}"/>
              </a:ext>
            </a:extLst>
          </p:cNvPr>
          <p:cNvSpPr>
            <a:spLocks noGrp="1"/>
          </p:cNvSpPr>
          <p:nvPr>
            <p:ph idx="1"/>
          </p:nvPr>
        </p:nvSpPr>
        <p:spPr>
          <a:xfrm>
            <a:off x="838200" y="1581150"/>
            <a:ext cx="10515600" cy="4595813"/>
          </a:xfrm>
        </p:spPr>
        <p:txBody>
          <a:bodyPr>
            <a:normAutofit fontScale="92500"/>
          </a:bodyPr>
          <a:lstStyle/>
          <a:p>
            <a:r>
              <a:rPr lang="en-US" sz="2400" dirty="0"/>
              <a:t>MEMPHIS is a city located in Tennessee, United States of America. The city population was 650,618 in 2018.Memphis is the 26</a:t>
            </a:r>
            <a:r>
              <a:rPr lang="en-US" sz="2400" baseline="30000" dirty="0"/>
              <a:t>th</a:t>
            </a:r>
            <a:r>
              <a:rPr lang="en-US" sz="2400" dirty="0"/>
              <a:t> largest city out of 314 US cities. </a:t>
            </a:r>
          </a:p>
          <a:p>
            <a:r>
              <a:rPr lang="en-US" sz="2400" dirty="0"/>
              <a:t>Memphis is one of the leading commercial centers in transportation and logistics. Memphis international airport is the second busiest cargo airport in the world and the international port of Memphis is the fifth busiest inland water port in America. </a:t>
            </a:r>
          </a:p>
          <a:p>
            <a:r>
              <a:rPr lang="en-US" sz="2400" dirty="0"/>
              <a:t>As on date, Memphis is a regional center for commerce, education, media, art, music and entertainment.   </a:t>
            </a:r>
          </a:p>
          <a:p>
            <a:r>
              <a:rPr lang="en-US" sz="2400" dirty="0"/>
              <a:t>(Note: Two memorable places in Memphis are : 1. King of rock and roll – singer and actor Elvis Presley’s   and 2. The Noble Peace Prize 1964 winner for non-violence and Leader - Martin Luther King Jr.’s.) </a:t>
            </a:r>
          </a:p>
          <a:p>
            <a:r>
              <a:rPr lang="en-US" sz="2400" dirty="0"/>
              <a:t>(P.S) Interesting to also note that each and every FedEx air package in US goes through Memphis, though there are direct routes.   </a:t>
            </a:r>
          </a:p>
          <a:p>
            <a:endParaRPr lang="en-US" dirty="0"/>
          </a:p>
        </p:txBody>
      </p:sp>
      <p:sp>
        <p:nvSpPr>
          <p:cNvPr id="4" name="Date Placeholder 3">
            <a:extLst>
              <a:ext uri="{FF2B5EF4-FFF2-40B4-BE49-F238E27FC236}">
                <a16:creationId xmlns:a16="http://schemas.microsoft.com/office/drawing/2014/main" id="{D5CA4FD1-6DDD-4731-8009-C9D20CF1DFE5}"/>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989E8392-8B04-4013-9372-22CCC62285B7}"/>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41200786-49B5-4D6B-B62A-12AF2210CADD}"/>
              </a:ext>
            </a:extLst>
          </p:cNvPr>
          <p:cNvSpPr>
            <a:spLocks noGrp="1"/>
          </p:cNvSpPr>
          <p:nvPr>
            <p:ph type="sldNum" sz="quarter" idx="12"/>
          </p:nvPr>
        </p:nvSpPr>
        <p:spPr/>
        <p:txBody>
          <a:bodyPr/>
          <a:lstStyle/>
          <a:p>
            <a:fld id="{BC49BF97-40F2-4A7B-82CD-01391DE0B8CD}" type="slidenum">
              <a:rPr lang="en-US" smtClean="0"/>
              <a:t>3</a:t>
            </a:fld>
            <a:endParaRPr lang="en-US"/>
          </a:p>
        </p:txBody>
      </p:sp>
    </p:spTree>
    <p:extLst>
      <p:ext uri="{BB962C8B-B14F-4D97-AF65-F5344CB8AC3E}">
        <p14:creationId xmlns:p14="http://schemas.microsoft.com/office/powerpoint/2010/main" val="52604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B1E6-1DA2-4953-BEE6-4FA25C3BAC91}"/>
              </a:ext>
            </a:extLst>
          </p:cNvPr>
          <p:cNvSpPr>
            <a:spLocks noGrp="1"/>
          </p:cNvSpPr>
          <p:nvPr>
            <p:ph type="title"/>
          </p:nvPr>
        </p:nvSpPr>
        <p:spPr>
          <a:xfrm>
            <a:off x="838200" y="365125"/>
            <a:ext cx="9468394" cy="746911"/>
          </a:xfrm>
        </p:spPr>
        <p:txBody>
          <a:bodyPr>
            <a:normAutofit/>
          </a:bodyPr>
          <a:lstStyle/>
          <a:p>
            <a:r>
              <a:rPr lang="en-US" dirty="0"/>
              <a:t>            </a:t>
            </a:r>
            <a:r>
              <a:rPr lang="en-US" sz="4000" dirty="0"/>
              <a:t>Memphis map – with Postal Codes </a:t>
            </a:r>
          </a:p>
        </p:txBody>
      </p:sp>
      <p:pic>
        <p:nvPicPr>
          <p:cNvPr id="8" name="Content Placeholder 7">
            <a:extLst>
              <a:ext uri="{FF2B5EF4-FFF2-40B4-BE49-F238E27FC236}">
                <a16:creationId xmlns:a16="http://schemas.microsoft.com/office/drawing/2014/main" id="{B173CC18-65B3-4162-B641-4E68772E0D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0655" y="1377180"/>
            <a:ext cx="8230689" cy="4714026"/>
          </a:xfrm>
        </p:spPr>
      </p:pic>
      <p:sp>
        <p:nvSpPr>
          <p:cNvPr id="4" name="Date Placeholder 3">
            <a:extLst>
              <a:ext uri="{FF2B5EF4-FFF2-40B4-BE49-F238E27FC236}">
                <a16:creationId xmlns:a16="http://schemas.microsoft.com/office/drawing/2014/main" id="{AA7F59B5-B425-4895-81C8-69674A676C33}"/>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B29B2523-D893-41E4-ACE9-D5B6E407699D}"/>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0B0BF851-C61C-47B9-BB7D-7B378F72DE00}"/>
              </a:ext>
            </a:extLst>
          </p:cNvPr>
          <p:cNvSpPr>
            <a:spLocks noGrp="1"/>
          </p:cNvSpPr>
          <p:nvPr>
            <p:ph type="sldNum" sz="quarter" idx="12"/>
          </p:nvPr>
        </p:nvSpPr>
        <p:spPr/>
        <p:txBody>
          <a:bodyPr/>
          <a:lstStyle/>
          <a:p>
            <a:fld id="{BC49BF97-40F2-4A7B-82CD-01391DE0B8CD}" type="slidenum">
              <a:rPr lang="en-US" smtClean="0"/>
              <a:t>4</a:t>
            </a:fld>
            <a:endParaRPr lang="en-US"/>
          </a:p>
        </p:txBody>
      </p:sp>
    </p:spTree>
    <p:extLst>
      <p:ext uri="{BB962C8B-B14F-4D97-AF65-F5344CB8AC3E}">
        <p14:creationId xmlns:p14="http://schemas.microsoft.com/office/powerpoint/2010/main" val="27678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0916-910E-4EC1-8DA0-F7DFF0F3CB51}"/>
              </a:ext>
            </a:extLst>
          </p:cNvPr>
          <p:cNvSpPr>
            <a:spLocks noGrp="1"/>
          </p:cNvSpPr>
          <p:nvPr>
            <p:ph type="title"/>
          </p:nvPr>
        </p:nvSpPr>
        <p:spPr>
          <a:xfrm>
            <a:off x="838200" y="365125"/>
            <a:ext cx="10262419" cy="922901"/>
          </a:xfrm>
        </p:spPr>
        <p:txBody>
          <a:bodyPr>
            <a:normAutofit/>
          </a:bodyPr>
          <a:lstStyle/>
          <a:p>
            <a:r>
              <a:rPr lang="en-US" sz="4000" dirty="0"/>
              <a:t>Objective, Scope &amp; Target:</a:t>
            </a:r>
          </a:p>
        </p:txBody>
      </p:sp>
      <p:sp>
        <p:nvSpPr>
          <p:cNvPr id="3" name="Content Placeholder 2">
            <a:extLst>
              <a:ext uri="{FF2B5EF4-FFF2-40B4-BE49-F238E27FC236}">
                <a16:creationId xmlns:a16="http://schemas.microsoft.com/office/drawing/2014/main" id="{FA5C0619-DEE1-464C-9E02-291CE9BED2F8}"/>
              </a:ext>
            </a:extLst>
          </p:cNvPr>
          <p:cNvSpPr>
            <a:spLocks noGrp="1"/>
          </p:cNvSpPr>
          <p:nvPr>
            <p:ph idx="1"/>
          </p:nvPr>
        </p:nvSpPr>
        <p:spPr>
          <a:xfrm>
            <a:off x="838200" y="1436914"/>
            <a:ext cx="10515600" cy="4740049"/>
          </a:xfrm>
        </p:spPr>
        <p:txBody>
          <a:bodyPr>
            <a:normAutofit/>
          </a:bodyPr>
          <a:lstStyle/>
          <a:p>
            <a:r>
              <a:rPr lang="en-US" sz="2200" b="1" u="sng" dirty="0"/>
              <a:t>Objective</a:t>
            </a:r>
            <a:r>
              <a:rPr lang="en-US" sz="2200" dirty="0"/>
              <a:t>: The objective of this project is to provide management and users to view list of combined  venues like food centers, cafeteria, fun place, Nightlife &amp; Top pick of our choice in the selected city together with their geo-spatial data or through an aerial map to save their decision support and saving their time by avoiding one by one search.  </a:t>
            </a:r>
          </a:p>
          <a:p>
            <a:pPr marL="0" indent="0">
              <a:buNone/>
            </a:pPr>
            <a:r>
              <a:rPr lang="en-US" sz="2200" dirty="0"/>
              <a:t> </a:t>
            </a:r>
          </a:p>
          <a:p>
            <a:r>
              <a:rPr lang="en-US" sz="2200" b="1" u="sng" dirty="0"/>
              <a:t>Scope</a:t>
            </a:r>
            <a:r>
              <a:rPr lang="en-US" sz="2200" dirty="0"/>
              <a:t>: Starting with one city – Memphis but can be deployed with multiple cities optional selection by clustering in next phase, after quick-win of the project. Other Tennessee cities (</a:t>
            </a:r>
            <a:r>
              <a:rPr lang="en-US" sz="2200" dirty="0" err="1"/>
              <a:t>e,g</a:t>
            </a:r>
            <a:r>
              <a:rPr lang="en-US" sz="2200" dirty="0"/>
              <a:t>) like Nashville (First largest) and Knoxville( Third largest ) may also be included by including their address 2 and 3 as shown in Python </a:t>
            </a:r>
            <a:r>
              <a:rPr lang="en-US" sz="2200" dirty="0" err="1"/>
              <a:t>Jupyter</a:t>
            </a:r>
            <a:r>
              <a:rPr lang="en-US" sz="2200" dirty="0"/>
              <a:t> note book – row #   </a:t>
            </a:r>
          </a:p>
          <a:p>
            <a:endParaRPr lang="en-US" sz="2200" dirty="0"/>
          </a:p>
          <a:p>
            <a:r>
              <a:rPr lang="en-US" sz="2200" b="1" u="sng" dirty="0"/>
              <a:t>Target  </a:t>
            </a:r>
            <a:r>
              <a:rPr lang="en-US" sz="2200" dirty="0"/>
              <a:t>: Users includes not only of our company management person but also mainly our customers and public on need (</a:t>
            </a:r>
            <a:r>
              <a:rPr lang="en-US" sz="2200" dirty="0" err="1"/>
              <a:t>i.e</a:t>
            </a:r>
            <a:r>
              <a:rPr lang="en-US" sz="2200" dirty="0"/>
              <a:t>) exploring different places or similar places.</a:t>
            </a:r>
          </a:p>
          <a:p>
            <a:endParaRPr lang="en-US" dirty="0"/>
          </a:p>
        </p:txBody>
      </p:sp>
      <p:sp>
        <p:nvSpPr>
          <p:cNvPr id="4" name="Date Placeholder 3">
            <a:extLst>
              <a:ext uri="{FF2B5EF4-FFF2-40B4-BE49-F238E27FC236}">
                <a16:creationId xmlns:a16="http://schemas.microsoft.com/office/drawing/2014/main" id="{6C5BFFD8-68FA-4C25-909A-C93D5411FA67}"/>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9C853896-47F0-4332-8576-D878847DF96F}"/>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AA4465E6-BEFA-4CA9-ABC3-AFEB93D11FD8}"/>
              </a:ext>
            </a:extLst>
          </p:cNvPr>
          <p:cNvSpPr>
            <a:spLocks noGrp="1"/>
          </p:cNvSpPr>
          <p:nvPr>
            <p:ph type="sldNum" sz="quarter" idx="12"/>
          </p:nvPr>
        </p:nvSpPr>
        <p:spPr/>
        <p:txBody>
          <a:bodyPr/>
          <a:lstStyle/>
          <a:p>
            <a:fld id="{BC49BF97-40F2-4A7B-82CD-01391DE0B8CD}" type="slidenum">
              <a:rPr lang="en-US" smtClean="0"/>
              <a:t>5</a:t>
            </a:fld>
            <a:endParaRPr lang="en-US" dirty="0"/>
          </a:p>
        </p:txBody>
      </p:sp>
    </p:spTree>
    <p:extLst>
      <p:ext uri="{BB962C8B-B14F-4D97-AF65-F5344CB8AC3E}">
        <p14:creationId xmlns:p14="http://schemas.microsoft.com/office/powerpoint/2010/main" val="214277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3D85-08E9-4E2C-847D-D52C97D2663C}"/>
              </a:ext>
            </a:extLst>
          </p:cNvPr>
          <p:cNvSpPr>
            <a:spLocks noGrp="1"/>
          </p:cNvSpPr>
          <p:nvPr>
            <p:ph type="title"/>
          </p:nvPr>
        </p:nvSpPr>
        <p:spPr>
          <a:xfrm>
            <a:off x="838200" y="365125"/>
            <a:ext cx="10134600" cy="844243"/>
          </a:xfrm>
        </p:spPr>
        <p:txBody>
          <a:bodyPr>
            <a:normAutofit/>
          </a:bodyPr>
          <a:lstStyle/>
          <a:p>
            <a:r>
              <a:rPr lang="en-US" sz="4000" dirty="0"/>
              <a:t>Data Description</a:t>
            </a:r>
          </a:p>
        </p:txBody>
      </p:sp>
      <p:sp>
        <p:nvSpPr>
          <p:cNvPr id="3" name="Content Placeholder 2">
            <a:extLst>
              <a:ext uri="{FF2B5EF4-FFF2-40B4-BE49-F238E27FC236}">
                <a16:creationId xmlns:a16="http://schemas.microsoft.com/office/drawing/2014/main" id="{503A9975-D8B8-4037-8E11-F6951CBBCD8B}"/>
              </a:ext>
            </a:extLst>
          </p:cNvPr>
          <p:cNvSpPr>
            <a:spLocks noGrp="1"/>
          </p:cNvSpPr>
          <p:nvPr>
            <p:ph idx="1"/>
          </p:nvPr>
        </p:nvSpPr>
        <p:spPr>
          <a:xfrm>
            <a:off x="838200" y="1465006"/>
            <a:ext cx="10515600" cy="4891344"/>
          </a:xfrm>
        </p:spPr>
        <p:txBody>
          <a:bodyPr>
            <a:normAutofit fontScale="70000" lnSpcReduction="20000"/>
          </a:bodyPr>
          <a:lstStyle/>
          <a:p>
            <a:pPr marL="0" indent="0">
              <a:buNone/>
            </a:pPr>
            <a:r>
              <a:rPr lang="en-US" sz="2600" dirty="0"/>
              <a:t>1.   The data used in the project is obtained from FOURSQUARE API. By using Explorer, data collected for café, restaurant, fun, nightlife , etc., for multiple searches. </a:t>
            </a:r>
          </a:p>
          <a:p>
            <a:pPr marL="457200" lvl="1" indent="0">
              <a:buNone/>
            </a:pPr>
            <a:r>
              <a:rPr lang="en-US" sz="2600" dirty="0"/>
              <a:t>Link: </a:t>
            </a:r>
            <a:r>
              <a:rPr lang="en-US" sz="2600" u="sng" dirty="0">
                <a:hlinkClick r:id="rId2"/>
              </a:rPr>
              <a:t>https://foursquare.com/</a:t>
            </a:r>
            <a:r>
              <a:rPr lang="en-US" sz="2600" dirty="0"/>
              <a:t> </a:t>
            </a:r>
          </a:p>
          <a:p>
            <a:pPr marL="457200" lvl="1" indent="0">
              <a:buNone/>
            </a:pPr>
            <a:r>
              <a:rPr lang="en-US" sz="2600" dirty="0"/>
              <a:t>       </a:t>
            </a:r>
          </a:p>
          <a:p>
            <a:pPr marL="0" indent="0">
              <a:buNone/>
            </a:pPr>
            <a:r>
              <a:rPr lang="en-US" sz="2600" dirty="0"/>
              <a:t>2. For the city data: Latitude: </a:t>
            </a:r>
            <a:r>
              <a:rPr lang="en-US" sz="2600" b="1" dirty="0"/>
              <a:t>35.122864,</a:t>
            </a:r>
            <a:r>
              <a:rPr lang="en-US" sz="2600" dirty="0"/>
              <a:t>Longitude: </a:t>
            </a:r>
            <a:r>
              <a:rPr lang="en-US" sz="2600" b="1" dirty="0"/>
              <a:t>89.951860,</a:t>
            </a:r>
            <a:r>
              <a:rPr lang="en-US" sz="2600" dirty="0"/>
              <a:t>Population: </a:t>
            </a:r>
            <a:r>
              <a:rPr lang="en-US" sz="2600" b="1" dirty="0"/>
              <a:t>729,307,</a:t>
            </a:r>
            <a:r>
              <a:rPr lang="en-US" sz="2600" dirty="0"/>
              <a:t>Area: </a:t>
            </a:r>
            <a:r>
              <a:rPr lang="en-US" sz="2600" b="1" dirty="0"/>
              <a:t>391.55</a:t>
            </a:r>
            <a:r>
              <a:rPr lang="en-US" sz="2600" dirty="0"/>
              <a:t> sq. miles, Land: </a:t>
            </a:r>
            <a:r>
              <a:rPr lang="en-US" sz="2600" b="1" dirty="0"/>
              <a:t>386.69</a:t>
            </a:r>
            <a:r>
              <a:rPr lang="en-US" sz="2600" dirty="0"/>
              <a:t> sq. miles, Water: </a:t>
            </a:r>
            <a:r>
              <a:rPr lang="en-US" sz="2600" b="1" dirty="0"/>
              <a:t>4.86</a:t>
            </a:r>
            <a:r>
              <a:rPr lang="en-US" sz="2600" dirty="0"/>
              <a:t> sq. miles, Population Density: </a:t>
            </a:r>
            <a:r>
              <a:rPr lang="en-US" sz="2600" b="1" dirty="0"/>
              <a:t>1,886.02</a:t>
            </a:r>
            <a:r>
              <a:rPr lang="en-US" sz="2600" dirty="0"/>
              <a:t> people per sq. mile,</a:t>
            </a:r>
            <a:r>
              <a:rPr lang="en-US" sz="2600" b="1" dirty="0"/>
              <a:t>-</a:t>
            </a:r>
            <a:br>
              <a:rPr lang="en-US" sz="2600" dirty="0"/>
            </a:br>
            <a:r>
              <a:rPr lang="en-US" sz="2600" dirty="0"/>
              <a:t>Elevation: </a:t>
            </a:r>
            <a:r>
              <a:rPr lang="en-US" sz="2600" b="1" dirty="0"/>
              <a:t>273.0</a:t>
            </a:r>
            <a:r>
              <a:rPr lang="en-US" sz="2600" dirty="0"/>
              <a:t> feet above sea level .  Time Zone: Central (GMT -6)</a:t>
            </a:r>
          </a:p>
          <a:p>
            <a:pPr marL="0" indent="0">
              <a:buNone/>
            </a:pPr>
            <a:endParaRPr lang="en-US" sz="2600" dirty="0"/>
          </a:p>
          <a:p>
            <a:pPr marL="457200" lvl="1" indent="0">
              <a:buNone/>
            </a:pPr>
            <a:r>
              <a:rPr lang="en-US" sz="2600" dirty="0"/>
              <a:t>Link: </a:t>
            </a:r>
            <a:r>
              <a:rPr lang="en-US" sz="2600" u="sng" dirty="0">
                <a:hlinkClick r:id="rId3"/>
              </a:rPr>
              <a:t>https://en.wikipedia.org/wiki/Memphis,_Tennessee</a:t>
            </a:r>
            <a:endParaRPr lang="en-US" sz="2600" dirty="0"/>
          </a:p>
          <a:p>
            <a:pPr marL="457200" lvl="1" indent="0">
              <a:buNone/>
            </a:pPr>
            <a:r>
              <a:rPr lang="en-US" sz="2600" u="sng" dirty="0">
                <a:hlinkClick r:id="rId4"/>
              </a:rPr>
              <a:t>https://en.wikipedia.org/wiki/List_of_neighborhoods_in_Memphis,_Tennessee</a:t>
            </a:r>
            <a:endParaRPr lang="en-US" sz="2600" dirty="0"/>
          </a:p>
          <a:p>
            <a:pPr marL="457200" lvl="1" indent="0">
              <a:buNone/>
            </a:pPr>
            <a:r>
              <a:rPr lang="en-US" sz="2600" u="sng" dirty="0">
                <a:hlinkClick r:id="rId5"/>
              </a:rPr>
              <a:t>https://en.wikipedia.org/wiki/Category:Neighborhoods_in_Memphis,_Tennessee</a:t>
            </a:r>
            <a:endParaRPr lang="en-US" sz="2600" dirty="0"/>
          </a:p>
          <a:p>
            <a:pPr marL="457200" lvl="1" indent="0">
              <a:buNone/>
            </a:pPr>
            <a:r>
              <a:rPr lang="en-US" sz="2600" u="sng" dirty="0">
                <a:hlinkClick r:id="rId6"/>
              </a:rPr>
              <a:t>https://en.wikipedia.org/wiki/List_of_United_States_cities_by_population</a:t>
            </a:r>
            <a:endParaRPr lang="en-US" sz="2600" dirty="0"/>
          </a:p>
          <a:p>
            <a:pPr marL="457200" lvl="1" indent="0">
              <a:buNone/>
            </a:pPr>
            <a:r>
              <a:rPr lang="en-US" sz="2600" u="sng" dirty="0">
                <a:hlinkClick r:id="rId7"/>
              </a:rPr>
              <a:t>https://open311.memphistn.gov/#!/view-data</a:t>
            </a:r>
            <a:endParaRPr lang="en-US" sz="2600" dirty="0"/>
          </a:p>
          <a:p>
            <a:pPr marL="457200" lvl="1" indent="0">
              <a:buNone/>
            </a:pPr>
            <a:r>
              <a:rPr lang="en-US" sz="2600" u="sng" dirty="0">
                <a:hlinkClick r:id="rId8"/>
              </a:rPr>
              <a:t>https://www.fedex.com/en-us/about/policy/aviation/why-memphis.html</a:t>
            </a:r>
            <a:endParaRPr lang="en-US" sz="2600" u="sng" dirty="0"/>
          </a:p>
          <a:p>
            <a:pPr marL="457200" lvl="1" indent="0">
              <a:buNone/>
            </a:pPr>
            <a:endParaRPr lang="en-US" sz="2600" dirty="0"/>
          </a:p>
          <a:p>
            <a:pPr marL="0" indent="0">
              <a:buNone/>
            </a:pPr>
            <a:r>
              <a:rPr lang="en-US" sz="2600" dirty="0"/>
              <a:t>3. For Choropleth maps , </a:t>
            </a:r>
            <a:r>
              <a:rPr lang="en-US" sz="2600" dirty="0" err="1"/>
              <a:t>geojson</a:t>
            </a:r>
            <a:r>
              <a:rPr lang="en-US" sz="2600" dirty="0"/>
              <a:t> file of Memphis used. </a:t>
            </a:r>
          </a:p>
          <a:p>
            <a:pPr marL="0" indent="0">
              <a:buNone/>
            </a:pPr>
            <a:endParaRPr lang="en-US" sz="2600" dirty="0"/>
          </a:p>
          <a:p>
            <a:pPr marL="0" indent="0">
              <a:buNone/>
            </a:pPr>
            <a:r>
              <a:rPr lang="en-US" sz="2600" dirty="0"/>
              <a:t>4.Python Folium library will be used to visualize the venues &amp; allied clusters.</a:t>
            </a:r>
          </a:p>
          <a:p>
            <a:endParaRPr lang="en-US" dirty="0"/>
          </a:p>
        </p:txBody>
      </p:sp>
      <p:sp>
        <p:nvSpPr>
          <p:cNvPr id="4" name="Date Placeholder 3">
            <a:extLst>
              <a:ext uri="{FF2B5EF4-FFF2-40B4-BE49-F238E27FC236}">
                <a16:creationId xmlns:a16="http://schemas.microsoft.com/office/drawing/2014/main" id="{858685BB-BB2B-4E0D-AEC6-190B695E14A0}"/>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1A1D805C-9685-40FF-8374-3628EDC2E921}"/>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2012D4FA-6C8F-4B37-B201-FB56192879DF}"/>
              </a:ext>
            </a:extLst>
          </p:cNvPr>
          <p:cNvSpPr>
            <a:spLocks noGrp="1"/>
          </p:cNvSpPr>
          <p:nvPr>
            <p:ph type="sldNum" sz="quarter" idx="12"/>
          </p:nvPr>
        </p:nvSpPr>
        <p:spPr/>
        <p:txBody>
          <a:bodyPr/>
          <a:lstStyle/>
          <a:p>
            <a:fld id="{BC49BF97-40F2-4A7B-82CD-01391DE0B8CD}" type="slidenum">
              <a:rPr lang="en-US" smtClean="0"/>
              <a:t>6</a:t>
            </a:fld>
            <a:endParaRPr lang="en-US"/>
          </a:p>
        </p:txBody>
      </p:sp>
    </p:spTree>
    <p:extLst>
      <p:ext uri="{BB962C8B-B14F-4D97-AF65-F5344CB8AC3E}">
        <p14:creationId xmlns:p14="http://schemas.microsoft.com/office/powerpoint/2010/main" val="1474219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251D4-9821-4ACE-9B87-D16558C0C8D1}"/>
              </a:ext>
            </a:extLst>
          </p:cNvPr>
          <p:cNvSpPr>
            <a:spLocks noGrp="1"/>
          </p:cNvSpPr>
          <p:nvPr>
            <p:ph type="title"/>
          </p:nvPr>
        </p:nvSpPr>
        <p:spPr/>
        <p:txBody>
          <a:bodyPr>
            <a:normAutofit/>
          </a:bodyPr>
          <a:lstStyle/>
          <a:p>
            <a:r>
              <a:rPr lang="en-US" sz="4000" dirty="0"/>
              <a:t>Methodology : Learning IBM Model-CRISP</a:t>
            </a:r>
          </a:p>
        </p:txBody>
      </p:sp>
      <p:sp>
        <p:nvSpPr>
          <p:cNvPr id="4" name="Rectangle 2">
            <a:extLst>
              <a:ext uri="{FF2B5EF4-FFF2-40B4-BE49-F238E27FC236}">
                <a16:creationId xmlns:a16="http://schemas.microsoft.com/office/drawing/2014/main" id="{1B05F944-8E08-4F16-A310-1B28F76BA2C1}"/>
              </a:ext>
            </a:extLst>
          </p:cNvPr>
          <p:cNvSpPr>
            <a:spLocks noChangeArrowheads="1"/>
          </p:cNvSpPr>
          <p:nvPr/>
        </p:nvSpPr>
        <p:spPr bwMode="auto">
          <a:xfrm>
            <a:off x="1009650" y="1497301"/>
            <a:ext cx="981074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CRISP (Cross Industries Standard Process)  through Coursera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6">
            <a:extLst>
              <a:ext uri="{FF2B5EF4-FFF2-40B4-BE49-F238E27FC236}">
                <a16:creationId xmlns:a16="http://schemas.microsoft.com/office/drawing/2014/main" id="{2AD6F914-8E43-46F9-8129-0AB1F557B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1948166"/>
            <a:ext cx="6791326" cy="36906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23B194C-6C52-451D-81EC-3A220BE29696}"/>
              </a:ext>
            </a:extLst>
          </p:cNvPr>
          <p:cNvSpPr>
            <a:spLocks noChangeArrowheads="1"/>
          </p:cNvSpPr>
          <p:nvPr/>
        </p:nvSpPr>
        <p:spPr bwMode="auto">
          <a:xfrm>
            <a:off x="914401" y="5548690"/>
            <a:ext cx="137636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Remember: Above 10 steps are need not to be followed strictly in a sequence (</a:t>
            </a:r>
            <a:r>
              <a:rPr kumimoji="0" lang="en-US"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i.e</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flexible and iterative approach- (seq optional).</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Date Placeholder 5">
            <a:extLst>
              <a:ext uri="{FF2B5EF4-FFF2-40B4-BE49-F238E27FC236}">
                <a16:creationId xmlns:a16="http://schemas.microsoft.com/office/drawing/2014/main" id="{FA1E11B6-7CB8-4C89-9FE9-5382A7D7E634}"/>
              </a:ext>
            </a:extLst>
          </p:cNvPr>
          <p:cNvSpPr>
            <a:spLocks noGrp="1"/>
          </p:cNvSpPr>
          <p:nvPr>
            <p:ph type="dt" sz="half" idx="10"/>
          </p:nvPr>
        </p:nvSpPr>
        <p:spPr/>
        <p:txBody>
          <a:bodyPr/>
          <a:lstStyle/>
          <a:p>
            <a:r>
              <a:rPr lang="en-US"/>
              <a:t>4/17/2020</a:t>
            </a:r>
          </a:p>
        </p:txBody>
      </p:sp>
      <p:sp>
        <p:nvSpPr>
          <p:cNvPr id="7" name="Footer Placeholder 6">
            <a:extLst>
              <a:ext uri="{FF2B5EF4-FFF2-40B4-BE49-F238E27FC236}">
                <a16:creationId xmlns:a16="http://schemas.microsoft.com/office/drawing/2014/main" id="{167447FF-4AE1-46F7-AA37-23CF173A5737}"/>
              </a:ext>
            </a:extLst>
          </p:cNvPr>
          <p:cNvSpPr>
            <a:spLocks noGrp="1"/>
          </p:cNvSpPr>
          <p:nvPr>
            <p:ph type="ftr" sz="quarter" idx="11"/>
          </p:nvPr>
        </p:nvSpPr>
        <p:spPr/>
        <p:txBody>
          <a:bodyPr/>
          <a:lstStyle/>
          <a:p>
            <a:r>
              <a:rPr lang="en-US"/>
              <a:t>IBM Data Science Capstone Project</a:t>
            </a:r>
          </a:p>
        </p:txBody>
      </p:sp>
      <p:sp>
        <p:nvSpPr>
          <p:cNvPr id="8" name="Slide Number Placeholder 7">
            <a:extLst>
              <a:ext uri="{FF2B5EF4-FFF2-40B4-BE49-F238E27FC236}">
                <a16:creationId xmlns:a16="http://schemas.microsoft.com/office/drawing/2014/main" id="{63C057B4-C2E2-4961-9A83-18234CB8DD8C}"/>
              </a:ext>
            </a:extLst>
          </p:cNvPr>
          <p:cNvSpPr>
            <a:spLocks noGrp="1"/>
          </p:cNvSpPr>
          <p:nvPr>
            <p:ph type="sldNum" sz="quarter" idx="12"/>
          </p:nvPr>
        </p:nvSpPr>
        <p:spPr/>
        <p:txBody>
          <a:bodyPr/>
          <a:lstStyle/>
          <a:p>
            <a:fld id="{BC49BF97-40F2-4A7B-82CD-01391DE0B8CD}" type="slidenum">
              <a:rPr lang="en-US" smtClean="0"/>
              <a:t>7</a:t>
            </a:fld>
            <a:endParaRPr lang="en-US"/>
          </a:p>
        </p:txBody>
      </p:sp>
    </p:spTree>
    <p:extLst>
      <p:ext uri="{BB962C8B-B14F-4D97-AF65-F5344CB8AC3E}">
        <p14:creationId xmlns:p14="http://schemas.microsoft.com/office/powerpoint/2010/main" val="160258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C5C7-EF46-4B88-BAED-E2B6A68438F9}"/>
              </a:ext>
            </a:extLst>
          </p:cNvPr>
          <p:cNvSpPr>
            <a:spLocks noGrp="1"/>
          </p:cNvSpPr>
          <p:nvPr>
            <p:ph type="title"/>
          </p:nvPr>
        </p:nvSpPr>
        <p:spPr/>
        <p:txBody>
          <a:bodyPr/>
          <a:lstStyle/>
          <a:p>
            <a:r>
              <a:rPr lang="en-US" sz="4000" dirty="0"/>
              <a:t>Coverage :</a:t>
            </a:r>
            <a:r>
              <a:rPr lang="en-US" dirty="0"/>
              <a:t> </a:t>
            </a:r>
          </a:p>
        </p:txBody>
      </p:sp>
      <p:sp>
        <p:nvSpPr>
          <p:cNvPr id="3" name="Content Placeholder 2">
            <a:extLst>
              <a:ext uri="{FF2B5EF4-FFF2-40B4-BE49-F238E27FC236}">
                <a16:creationId xmlns:a16="http://schemas.microsoft.com/office/drawing/2014/main" id="{0D2482C6-E71C-4D45-B510-5B88A0984F68}"/>
              </a:ext>
            </a:extLst>
          </p:cNvPr>
          <p:cNvSpPr>
            <a:spLocks noGrp="1"/>
          </p:cNvSpPr>
          <p:nvPr>
            <p:ph idx="1"/>
          </p:nvPr>
        </p:nvSpPr>
        <p:spPr>
          <a:xfrm>
            <a:off x="838200" y="1825625"/>
            <a:ext cx="10515600" cy="3169162"/>
          </a:xfrm>
        </p:spPr>
        <p:txBody>
          <a:bodyPr/>
          <a:lstStyle/>
          <a:p>
            <a:endParaRPr lang="en-US" sz="2000" dirty="0"/>
          </a:p>
          <a:p>
            <a:r>
              <a:rPr lang="en-US" sz="2000" dirty="0"/>
              <a:t>Venues geo mapping :</a:t>
            </a:r>
          </a:p>
          <a:p>
            <a:pPr lvl="1"/>
            <a:r>
              <a:rPr lang="en-US" sz="2000" dirty="0"/>
              <a:t> Food, Cafeteria, Breakfast, Restaurants, Fun-Gym, Park, Nightlife &amp; Top pick-Museum </a:t>
            </a:r>
          </a:p>
          <a:p>
            <a:pPr lvl="1"/>
            <a:endParaRPr lang="en-US" sz="2000" dirty="0"/>
          </a:p>
          <a:p>
            <a:r>
              <a:rPr lang="en-US" sz="2000" dirty="0"/>
              <a:t>The following questions are to be attempted: </a:t>
            </a:r>
          </a:p>
          <a:p>
            <a:pPr marL="457200" lvl="1" indent="0">
              <a:buNone/>
            </a:pPr>
            <a:r>
              <a:rPr lang="en-US" sz="2000" dirty="0"/>
              <a:t>1.How many places or venues under each category?</a:t>
            </a:r>
          </a:p>
          <a:p>
            <a:pPr marL="457200" lvl="1" indent="0">
              <a:buNone/>
            </a:pPr>
            <a:r>
              <a:rPr lang="en-US" sz="2000" dirty="0"/>
              <a:t>2. How many similar venues exist and its’ specialty ?</a:t>
            </a:r>
          </a:p>
          <a:p>
            <a:pPr marL="457200" lvl="1" indent="0">
              <a:buNone/>
            </a:pPr>
            <a:r>
              <a:rPr lang="en-US" sz="2000" dirty="0"/>
              <a:t>3. How to get ‘Birds eye view’ of their locations ?</a:t>
            </a:r>
          </a:p>
          <a:p>
            <a:endParaRPr lang="en-US" dirty="0"/>
          </a:p>
        </p:txBody>
      </p:sp>
      <p:sp>
        <p:nvSpPr>
          <p:cNvPr id="4" name="Date Placeholder 3">
            <a:extLst>
              <a:ext uri="{FF2B5EF4-FFF2-40B4-BE49-F238E27FC236}">
                <a16:creationId xmlns:a16="http://schemas.microsoft.com/office/drawing/2014/main" id="{C8D33933-6347-41AA-B47B-83107B9A36F2}"/>
              </a:ext>
            </a:extLst>
          </p:cNvPr>
          <p:cNvSpPr>
            <a:spLocks noGrp="1"/>
          </p:cNvSpPr>
          <p:nvPr>
            <p:ph type="dt" sz="half" idx="10"/>
          </p:nvPr>
        </p:nvSpPr>
        <p:spPr/>
        <p:txBody>
          <a:bodyPr/>
          <a:lstStyle/>
          <a:p>
            <a:r>
              <a:rPr lang="en-US"/>
              <a:t>4/17/2020</a:t>
            </a:r>
          </a:p>
        </p:txBody>
      </p:sp>
      <p:sp>
        <p:nvSpPr>
          <p:cNvPr id="5" name="Footer Placeholder 4">
            <a:extLst>
              <a:ext uri="{FF2B5EF4-FFF2-40B4-BE49-F238E27FC236}">
                <a16:creationId xmlns:a16="http://schemas.microsoft.com/office/drawing/2014/main" id="{A94B72F9-2794-439E-B04B-160114B4D696}"/>
              </a:ext>
            </a:extLst>
          </p:cNvPr>
          <p:cNvSpPr>
            <a:spLocks noGrp="1"/>
          </p:cNvSpPr>
          <p:nvPr>
            <p:ph type="ftr" sz="quarter" idx="11"/>
          </p:nvPr>
        </p:nvSpPr>
        <p:spPr/>
        <p:txBody>
          <a:bodyPr/>
          <a:lstStyle/>
          <a:p>
            <a:r>
              <a:rPr lang="en-US"/>
              <a:t>IBM Data Science Capstone Project</a:t>
            </a:r>
          </a:p>
        </p:txBody>
      </p:sp>
      <p:sp>
        <p:nvSpPr>
          <p:cNvPr id="6" name="Slide Number Placeholder 5">
            <a:extLst>
              <a:ext uri="{FF2B5EF4-FFF2-40B4-BE49-F238E27FC236}">
                <a16:creationId xmlns:a16="http://schemas.microsoft.com/office/drawing/2014/main" id="{4F5D43B6-AA37-4DAF-83D7-14F7B95A355C}"/>
              </a:ext>
            </a:extLst>
          </p:cNvPr>
          <p:cNvSpPr>
            <a:spLocks noGrp="1"/>
          </p:cNvSpPr>
          <p:nvPr>
            <p:ph type="sldNum" sz="quarter" idx="12"/>
          </p:nvPr>
        </p:nvSpPr>
        <p:spPr/>
        <p:txBody>
          <a:bodyPr/>
          <a:lstStyle/>
          <a:p>
            <a:fld id="{BC49BF97-40F2-4A7B-82CD-01391DE0B8CD}" type="slidenum">
              <a:rPr lang="en-US" smtClean="0"/>
              <a:t>8</a:t>
            </a:fld>
            <a:endParaRPr lang="en-US"/>
          </a:p>
        </p:txBody>
      </p:sp>
    </p:spTree>
    <p:extLst>
      <p:ext uri="{BB962C8B-B14F-4D97-AF65-F5344CB8AC3E}">
        <p14:creationId xmlns:p14="http://schemas.microsoft.com/office/powerpoint/2010/main" val="33565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1EE9-FF2C-4ECC-AE7C-C1886F4CE297}"/>
              </a:ext>
            </a:extLst>
          </p:cNvPr>
          <p:cNvSpPr>
            <a:spLocks noGrp="1"/>
          </p:cNvSpPr>
          <p:nvPr>
            <p:ph type="title"/>
          </p:nvPr>
        </p:nvSpPr>
        <p:spPr>
          <a:xfrm>
            <a:off x="926691" y="320675"/>
            <a:ext cx="10515600" cy="1325563"/>
          </a:xfrm>
        </p:spPr>
        <p:txBody>
          <a:bodyPr/>
          <a:lstStyle/>
          <a:p>
            <a:r>
              <a:rPr lang="en-US" sz="4000" dirty="0"/>
              <a:t>Importing Libraries</a:t>
            </a:r>
          </a:p>
        </p:txBody>
      </p:sp>
      <p:pic>
        <p:nvPicPr>
          <p:cNvPr id="4" name="Content Placeholder 3">
            <a:extLst>
              <a:ext uri="{FF2B5EF4-FFF2-40B4-BE49-F238E27FC236}">
                <a16:creationId xmlns:a16="http://schemas.microsoft.com/office/drawing/2014/main" id="{A1C0BC14-6E4C-4F60-9D55-1FAC5ABF02E8}"/>
              </a:ext>
            </a:extLst>
          </p:cNvPr>
          <p:cNvPicPr>
            <a:picLocks noGrp="1" noChangeAspect="1"/>
          </p:cNvPicPr>
          <p:nvPr>
            <p:ph idx="1"/>
          </p:nvPr>
        </p:nvPicPr>
        <p:blipFill>
          <a:blip r:embed="rId2"/>
          <a:stretch>
            <a:fillRect/>
          </a:stretch>
        </p:blipFill>
        <p:spPr>
          <a:xfrm>
            <a:off x="3440302" y="1363509"/>
            <a:ext cx="5311395" cy="4351338"/>
          </a:xfrm>
          <a:prstGeom prst="rect">
            <a:avLst/>
          </a:prstGeom>
        </p:spPr>
      </p:pic>
      <p:sp>
        <p:nvSpPr>
          <p:cNvPr id="5" name="Date Placeholder 4">
            <a:extLst>
              <a:ext uri="{FF2B5EF4-FFF2-40B4-BE49-F238E27FC236}">
                <a16:creationId xmlns:a16="http://schemas.microsoft.com/office/drawing/2014/main" id="{E5180A4C-7C10-4409-93F6-B81DF08F3F11}"/>
              </a:ext>
            </a:extLst>
          </p:cNvPr>
          <p:cNvSpPr>
            <a:spLocks noGrp="1"/>
          </p:cNvSpPr>
          <p:nvPr>
            <p:ph type="dt" sz="half" idx="10"/>
          </p:nvPr>
        </p:nvSpPr>
        <p:spPr/>
        <p:txBody>
          <a:bodyPr/>
          <a:lstStyle/>
          <a:p>
            <a:r>
              <a:rPr lang="en-US"/>
              <a:t>4/17/2020</a:t>
            </a:r>
          </a:p>
        </p:txBody>
      </p:sp>
      <p:sp>
        <p:nvSpPr>
          <p:cNvPr id="6" name="Footer Placeholder 5">
            <a:extLst>
              <a:ext uri="{FF2B5EF4-FFF2-40B4-BE49-F238E27FC236}">
                <a16:creationId xmlns:a16="http://schemas.microsoft.com/office/drawing/2014/main" id="{77AB0EE5-8048-48D5-9140-9CE4A636FE86}"/>
              </a:ext>
            </a:extLst>
          </p:cNvPr>
          <p:cNvSpPr>
            <a:spLocks noGrp="1"/>
          </p:cNvSpPr>
          <p:nvPr>
            <p:ph type="ftr" sz="quarter" idx="11"/>
          </p:nvPr>
        </p:nvSpPr>
        <p:spPr/>
        <p:txBody>
          <a:bodyPr/>
          <a:lstStyle/>
          <a:p>
            <a:r>
              <a:rPr lang="en-US"/>
              <a:t>IBM Data Science Capstone Project</a:t>
            </a:r>
          </a:p>
        </p:txBody>
      </p:sp>
      <p:sp>
        <p:nvSpPr>
          <p:cNvPr id="7" name="Slide Number Placeholder 6">
            <a:extLst>
              <a:ext uri="{FF2B5EF4-FFF2-40B4-BE49-F238E27FC236}">
                <a16:creationId xmlns:a16="http://schemas.microsoft.com/office/drawing/2014/main" id="{90B58534-DF2E-4DDF-81FD-890D4AE33B42}"/>
              </a:ext>
            </a:extLst>
          </p:cNvPr>
          <p:cNvSpPr>
            <a:spLocks noGrp="1"/>
          </p:cNvSpPr>
          <p:nvPr>
            <p:ph type="sldNum" sz="quarter" idx="12"/>
          </p:nvPr>
        </p:nvSpPr>
        <p:spPr/>
        <p:txBody>
          <a:bodyPr/>
          <a:lstStyle/>
          <a:p>
            <a:fld id="{BC49BF97-40F2-4A7B-82CD-01391DE0B8CD}" type="slidenum">
              <a:rPr lang="en-US" smtClean="0"/>
              <a:t>9</a:t>
            </a:fld>
            <a:endParaRPr lang="en-US"/>
          </a:p>
        </p:txBody>
      </p:sp>
    </p:spTree>
    <p:extLst>
      <p:ext uri="{BB962C8B-B14F-4D97-AF65-F5344CB8AC3E}">
        <p14:creationId xmlns:p14="http://schemas.microsoft.com/office/powerpoint/2010/main" val="1140154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985</Words>
  <Application>Microsoft Office PowerPoint</Application>
  <PresentationFormat>Widescreen</PresentationFormat>
  <Paragraphs>126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Introduction</vt:lpstr>
      <vt:lpstr>About Memphis city</vt:lpstr>
      <vt:lpstr>            Memphis map – with Postal Codes </vt:lpstr>
      <vt:lpstr>Objective, Scope &amp; Target:</vt:lpstr>
      <vt:lpstr>Data Description</vt:lpstr>
      <vt:lpstr>Methodology : Learning IBM Model-CRISP</vt:lpstr>
      <vt:lpstr>Coverage : </vt:lpstr>
      <vt:lpstr>Importing Libraries</vt:lpstr>
      <vt:lpstr>Data Wrangling – URL tried for multi-cities</vt:lpstr>
      <vt:lpstr>       Feasibility-2 cities data merge </vt:lpstr>
      <vt:lpstr>Data Extraction – Various search inputs-after cleaning</vt:lpstr>
      <vt:lpstr>1. Food cluster     &amp;       2. Park cluster</vt:lpstr>
      <vt:lpstr>3.Clustering: Creating aerial / geographical location map view-for multi clusters combination</vt:lpstr>
      <vt:lpstr>3. Hotel cluster         &amp;         4.  Visit cluster</vt:lpstr>
      <vt:lpstr>3.Clustering: Creating aerial / geographical location map view-for multi clusters combination</vt:lpstr>
      <vt:lpstr>4.Conclusion: </vt:lpstr>
      <vt:lpstr>      Thanks to all peers and Instructors !                                                        - Geetha Narayanan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 Sudarsanam Narayanan</dc:creator>
  <cp:lastModifiedBy>Raja Sudarsanam Narayanan</cp:lastModifiedBy>
  <cp:revision>49</cp:revision>
  <dcterms:created xsi:type="dcterms:W3CDTF">2020-04-17T14:25:13Z</dcterms:created>
  <dcterms:modified xsi:type="dcterms:W3CDTF">2020-04-18T04:59:41Z</dcterms:modified>
</cp:coreProperties>
</file>